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3" r:id="rId3"/>
    <p:sldId id="364" r:id="rId4"/>
    <p:sldId id="365" r:id="rId5"/>
    <p:sldId id="366" r:id="rId6"/>
    <p:sldId id="367" r:id="rId7"/>
    <p:sldId id="368" r:id="rId8"/>
    <p:sldId id="328" r:id="rId9"/>
    <p:sldId id="334" r:id="rId10"/>
    <p:sldId id="329" r:id="rId11"/>
    <p:sldId id="330" r:id="rId12"/>
    <p:sldId id="331" r:id="rId13"/>
    <p:sldId id="335" r:id="rId14"/>
    <p:sldId id="336" r:id="rId15"/>
    <p:sldId id="337" r:id="rId16"/>
    <p:sldId id="339" r:id="rId17"/>
    <p:sldId id="340" r:id="rId18"/>
    <p:sldId id="341" r:id="rId19"/>
    <p:sldId id="343" r:id="rId20"/>
    <p:sldId id="359" r:id="rId21"/>
    <p:sldId id="344" r:id="rId22"/>
    <p:sldId id="345" r:id="rId23"/>
    <p:sldId id="346" r:id="rId24"/>
    <p:sldId id="347" r:id="rId25"/>
    <p:sldId id="348" r:id="rId26"/>
    <p:sldId id="350" r:id="rId27"/>
    <p:sldId id="351" r:id="rId28"/>
    <p:sldId id="352" r:id="rId29"/>
    <p:sldId id="353" r:id="rId30"/>
    <p:sldId id="354" r:id="rId31"/>
    <p:sldId id="363" r:id="rId32"/>
    <p:sldId id="361" r:id="rId33"/>
    <p:sldId id="355" r:id="rId34"/>
    <p:sldId id="313" r:id="rId35"/>
    <p:sldId id="293" r:id="rId3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8"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20-9-2018</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20-9-2018</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20-9-2018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20-9-2018</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20-9-2018</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20-9-2018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20-9-2018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20-9-2018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20-9-2018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06-09-2016</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voedingscentrum.nl/Assets/Uploads/voedingscentrum/Documents/Consumenten/Mijn%20kind%20en%20ik/Eerste%20hapjes/Niet%20eten%20kinderen%20tot%201%20jaar%2002062016.pdf" TargetMode="External"/><Relationship Id="rId2" Type="http://schemas.openxmlformats.org/officeDocument/2006/relationships/hyperlink" Target="http://www.voedingscentrum.nl/nl/mijn-kind-en-ik/eerste-hapjes/de-oefenhapjes-4-tot-8-maanden-.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7"/>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85006" y="1167766"/>
            <a:ext cx="7772400" cy="1470025"/>
          </a:xfrm>
        </p:spPr>
        <p:txBody>
          <a:bodyPr/>
          <a:lstStyle/>
          <a:p>
            <a:r>
              <a:rPr lang="nl-NL" dirty="0" smtClean="0"/>
              <a:t>Voeding bij verschillende doelgroepen en culturen</a:t>
            </a:r>
            <a:endParaRPr lang="nl-NL" dirty="0"/>
          </a:p>
        </p:txBody>
      </p:sp>
      <p:sp>
        <p:nvSpPr>
          <p:cNvPr id="3" name="Ondertitel 2"/>
          <p:cNvSpPr>
            <a:spLocks noGrp="1"/>
          </p:cNvSpPr>
          <p:nvPr>
            <p:ph type="subTitle" idx="1"/>
          </p:nvPr>
        </p:nvSpPr>
        <p:spPr>
          <a:xfrm>
            <a:off x="1370806" y="2995295"/>
            <a:ext cx="6400800" cy="1752600"/>
          </a:xfrm>
        </p:spPr>
        <p:txBody>
          <a:bodyPr>
            <a:normAutofit/>
          </a:bodyPr>
          <a:lstStyle/>
          <a:p>
            <a:r>
              <a:rPr lang="nl-NL" sz="2800" dirty="0" smtClean="0">
                <a:solidFill>
                  <a:schemeClr val="tx1"/>
                </a:solidFill>
              </a:rPr>
              <a:t>De zuigeling</a:t>
            </a:r>
            <a:endParaRPr lang="nl-NL" sz="2800" dirty="0">
              <a:solidFill>
                <a:schemeClr val="tx1"/>
              </a:solidFill>
            </a:endParaRPr>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beschermende werking</a:t>
            </a:r>
            <a:endParaRPr lang="nl-NL" dirty="0"/>
          </a:p>
        </p:txBody>
      </p:sp>
      <p:sp>
        <p:nvSpPr>
          <p:cNvPr id="3" name="Tijdelijke aanduiding voor inhoud 2"/>
          <p:cNvSpPr>
            <a:spLocks noGrp="1"/>
          </p:cNvSpPr>
          <p:nvPr>
            <p:ph idx="1"/>
          </p:nvPr>
        </p:nvSpPr>
        <p:spPr/>
        <p:txBody>
          <a:bodyPr>
            <a:normAutofit/>
          </a:bodyPr>
          <a:lstStyle/>
          <a:p>
            <a:r>
              <a:rPr lang="nl-NL" sz="2400" dirty="0" smtClean="0"/>
              <a:t>Infectieziekten</a:t>
            </a:r>
          </a:p>
          <a:p>
            <a:pPr lvl="1"/>
            <a:r>
              <a:rPr lang="nl-NL" sz="2000" dirty="0" smtClean="0"/>
              <a:t>Antistoffen in de moedermelk</a:t>
            </a:r>
          </a:p>
          <a:p>
            <a:pPr lvl="1"/>
            <a:r>
              <a:rPr lang="nl-NL" sz="2000" dirty="0" smtClean="0"/>
              <a:t>Bescherming: </a:t>
            </a:r>
            <a:r>
              <a:rPr lang="nl-NL" sz="2000" baseline="30000" dirty="0" smtClean="0"/>
              <a:t>(2)</a:t>
            </a:r>
            <a:endParaRPr lang="nl-NL" sz="2000" dirty="0" smtClean="0"/>
          </a:p>
          <a:p>
            <a:pPr lvl="2"/>
            <a:r>
              <a:rPr lang="nl-NL" sz="1800" dirty="0" err="1" smtClean="0"/>
              <a:t>maag-darminfecties</a:t>
            </a:r>
            <a:r>
              <a:rPr lang="nl-NL" sz="1800" dirty="0" smtClean="0"/>
              <a:t> &lt; 2 jaar</a:t>
            </a:r>
          </a:p>
          <a:p>
            <a:pPr lvl="2"/>
            <a:r>
              <a:rPr lang="nl-NL" sz="1800" dirty="0"/>
              <a:t>luchtweginfecties en </a:t>
            </a:r>
            <a:r>
              <a:rPr lang="nl-NL" sz="1800" dirty="0" smtClean="0"/>
              <a:t>middenoorontsteking, kleine kinderen</a:t>
            </a:r>
          </a:p>
          <a:p>
            <a:r>
              <a:rPr lang="nl-NL" sz="2400" dirty="0" smtClean="0"/>
              <a:t>Overgewicht</a:t>
            </a:r>
          </a:p>
          <a:p>
            <a:r>
              <a:rPr lang="nl-NL" sz="2400" dirty="0" smtClean="0"/>
              <a:t>Gewichtsafname moeder </a:t>
            </a:r>
          </a:p>
          <a:p>
            <a:pPr lvl="1"/>
            <a:r>
              <a:rPr lang="nl-NL" sz="2000" dirty="0" smtClean="0"/>
              <a:t>Vetreserve wordt gebruikt</a:t>
            </a:r>
            <a:endParaRPr lang="nl-NL" sz="2000" dirty="0"/>
          </a:p>
        </p:txBody>
      </p:sp>
    </p:spTree>
    <p:extLst>
      <p:ext uri="{BB962C8B-B14F-4D97-AF65-F5344CB8AC3E}">
        <p14:creationId xmlns:p14="http://schemas.microsoft.com/office/powerpoint/2010/main" val="2664566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geven </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763837" y="1875631"/>
            <a:ext cx="5210175" cy="3571875"/>
          </a:xfrm>
          <a:prstGeom prst="rect">
            <a:avLst/>
          </a:prstGeom>
        </p:spPr>
      </p:pic>
    </p:spTree>
    <p:extLst>
      <p:ext uri="{BB962C8B-B14F-4D97-AF65-F5344CB8AC3E}">
        <p14:creationId xmlns:p14="http://schemas.microsoft.com/office/powerpoint/2010/main" val="360339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samenstelling (1) </a:t>
            </a:r>
            <a:r>
              <a:rPr lang="nl-NL" baseline="30000" dirty="0" smtClean="0"/>
              <a:t>(2)</a:t>
            </a:r>
            <a:endParaRPr lang="nl-NL" dirty="0"/>
          </a:p>
        </p:txBody>
      </p:sp>
      <p:sp>
        <p:nvSpPr>
          <p:cNvPr id="3" name="Tijdelijke aanduiding voor inhoud 2"/>
          <p:cNvSpPr>
            <a:spLocks noGrp="1"/>
          </p:cNvSpPr>
          <p:nvPr>
            <p:ph idx="1"/>
          </p:nvPr>
        </p:nvSpPr>
        <p:spPr/>
        <p:txBody>
          <a:bodyPr>
            <a:normAutofit/>
          </a:bodyPr>
          <a:lstStyle/>
          <a:p>
            <a:r>
              <a:rPr lang="nl-NL" dirty="0" smtClean="0"/>
              <a:t>vitamines </a:t>
            </a:r>
          </a:p>
          <a:p>
            <a:r>
              <a:rPr lang="nl-NL" dirty="0" smtClean="0"/>
              <a:t>mineralen </a:t>
            </a:r>
          </a:p>
          <a:p>
            <a:r>
              <a:rPr lang="nl-NL" dirty="0"/>
              <a:t>e</a:t>
            </a:r>
            <a:r>
              <a:rPr lang="nl-NL" dirty="0" smtClean="0"/>
              <a:t>iwitten</a:t>
            </a:r>
          </a:p>
          <a:p>
            <a:r>
              <a:rPr lang="nl-NL" dirty="0" smtClean="0"/>
              <a:t>koolhydraten </a:t>
            </a:r>
            <a:endParaRPr lang="nl-NL" dirty="0"/>
          </a:p>
          <a:p>
            <a:r>
              <a:rPr lang="nl-NL" dirty="0"/>
              <a:t>vetten </a:t>
            </a:r>
            <a:endParaRPr lang="nl-NL" dirty="0" smtClean="0"/>
          </a:p>
          <a:p>
            <a:r>
              <a:rPr lang="nl-NL" dirty="0"/>
              <a:t>a</a:t>
            </a:r>
            <a:r>
              <a:rPr lang="nl-NL" dirty="0" smtClean="0"/>
              <a:t>ntistoffen</a:t>
            </a:r>
            <a:endParaRPr lang="nl-NL" dirty="0"/>
          </a:p>
        </p:txBody>
      </p:sp>
    </p:spTree>
    <p:extLst>
      <p:ext uri="{BB962C8B-B14F-4D97-AF65-F5344CB8AC3E}">
        <p14:creationId xmlns:p14="http://schemas.microsoft.com/office/powerpoint/2010/main" val="3237050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samenstelling </a:t>
            </a:r>
            <a:r>
              <a:rPr lang="nl-NL" baseline="30000" dirty="0" smtClean="0"/>
              <a:t>(1)</a:t>
            </a:r>
            <a:endParaRPr lang="nl-NL" dirty="0"/>
          </a:p>
        </p:txBody>
      </p:sp>
      <p:sp>
        <p:nvSpPr>
          <p:cNvPr id="3" name="Tijdelijke aanduiding voor inhoud 2"/>
          <p:cNvSpPr>
            <a:spLocks noGrp="1"/>
          </p:cNvSpPr>
          <p:nvPr>
            <p:ph idx="1"/>
          </p:nvPr>
        </p:nvSpPr>
        <p:spPr/>
        <p:txBody>
          <a:bodyPr>
            <a:normAutofit/>
          </a:bodyPr>
          <a:lstStyle/>
          <a:p>
            <a:r>
              <a:rPr lang="nl-NL" sz="2400" dirty="0" smtClean="0"/>
              <a:t>Voormelk</a:t>
            </a:r>
          </a:p>
          <a:p>
            <a:pPr lvl="1"/>
            <a:r>
              <a:rPr lang="nl-NL" sz="2000" dirty="0" smtClean="0"/>
              <a:t>Veel lactose</a:t>
            </a:r>
          </a:p>
          <a:p>
            <a:pPr lvl="1"/>
            <a:r>
              <a:rPr lang="nl-NL" sz="2000" dirty="0" smtClean="0"/>
              <a:t>Weinig vet</a:t>
            </a:r>
          </a:p>
          <a:p>
            <a:r>
              <a:rPr lang="nl-NL" sz="2400" dirty="0" err="1"/>
              <a:t>A</a:t>
            </a:r>
            <a:r>
              <a:rPr lang="nl-NL" sz="2400" dirty="0" err="1" smtClean="0"/>
              <a:t>chtermelk</a:t>
            </a:r>
            <a:endParaRPr lang="nl-NL" sz="2400" dirty="0" smtClean="0"/>
          </a:p>
          <a:p>
            <a:pPr lvl="1"/>
            <a:r>
              <a:rPr lang="nl-NL" sz="2000" dirty="0" smtClean="0"/>
              <a:t>Hoger vetgehalte</a:t>
            </a:r>
          </a:p>
          <a:p>
            <a:r>
              <a:rPr lang="nl-NL" sz="2400" dirty="0" smtClean="0"/>
              <a:t>Samenstelling melk verandert gedurende de periode van borstvoeding</a:t>
            </a:r>
          </a:p>
          <a:p>
            <a:pPr lvl="1"/>
            <a:r>
              <a:rPr lang="nl-NL" sz="2000" dirty="0" smtClean="0"/>
              <a:t>Eerste melk : Colostrum</a:t>
            </a:r>
          </a:p>
          <a:p>
            <a:pPr lvl="2"/>
            <a:r>
              <a:rPr lang="nl-NL" sz="1800" dirty="0" smtClean="0"/>
              <a:t>Veel antistoffen</a:t>
            </a:r>
          </a:p>
          <a:p>
            <a:pPr lvl="2"/>
            <a:r>
              <a:rPr lang="nl-NL" sz="1800" dirty="0" smtClean="0"/>
              <a:t>Laxerende werking</a:t>
            </a:r>
            <a:endParaRPr lang="nl-NL" sz="1800" dirty="0"/>
          </a:p>
        </p:txBody>
      </p:sp>
    </p:spTree>
    <p:extLst>
      <p:ext uri="{BB962C8B-B14F-4D97-AF65-F5344CB8AC3E}">
        <p14:creationId xmlns:p14="http://schemas.microsoft.com/office/powerpoint/2010/main" val="960874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aanvullende vitamines </a:t>
            </a:r>
            <a:r>
              <a:rPr lang="nl-NL" baseline="30000" dirty="0" smtClean="0"/>
              <a:t>(1)</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33924997"/>
              </p:ext>
            </p:extLst>
          </p:nvPr>
        </p:nvGraphicFramePr>
        <p:xfrm>
          <a:off x="827584" y="1844824"/>
          <a:ext cx="7560840" cy="2607626"/>
        </p:xfrm>
        <a:graphic>
          <a:graphicData uri="http://schemas.openxmlformats.org/drawingml/2006/table">
            <a:tbl>
              <a:tblPr>
                <a:tableStyleId>{3C2FFA5D-87B4-456A-9821-1D502468CF0F}</a:tableStyleId>
              </a:tblPr>
              <a:tblGrid>
                <a:gridCol w="2520280">
                  <a:extLst>
                    <a:ext uri="{9D8B030D-6E8A-4147-A177-3AD203B41FA5}">
                      <a16:colId xmlns:a16="http://schemas.microsoft.com/office/drawing/2014/main" val="4184440936"/>
                    </a:ext>
                  </a:extLst>
                </a:gridCol>
                <a:gridCol w="2345607">
                  <a:extLst>
                    <a:ext uri="{9D8B030D-6E8A-4147-A177-3AD203B41FA5}">
                      <a16:colId xmlns:a16="http://schemas.microsoft.com/office/drawing/2014/main" val="3624618039"/>
                    </a:ext>
                  </a:extLst>
                </a:gridCol>
                <a:gridCol w="2694953">
                  <a:extLst>
                    <a:ext uri="{9D8B030D-6E8A-4147-A177-3AD203B41FA5}">
                      <a16:colId xmlns:a16="http://schemas.microsoft.com/office/drawing/2014/main" val="4020362642"/>
                    </a:ext>
                  </a:extLst>
                </a:gridCol>
              </a:tblGrid>
              <a:tr h="333519">
                <a:tc>
                  <a:txBody>
                    <a:bodyPr/>
                    <a:lstStyle/>
                    <a:p>
                      <a:endParaRPr lang="nl-NL" sz="1500" dirty="0">
                        <a:effectLst/>
                      </a:endParaRPr>
                    </a:p>
                  </a:txBody>
                  <a:tcPr marL="73731" marR="73731" marT="36865" marB="36865" anchor="ctr"/>
                </a:tc>
                <a:tc>
                  <a:txBody>
                    <a:bodyPr/>
                    <a:lstStyle/>
                    <a:p>
                      <a:r>
                        <a:rPr lang="nl-NL" sz="1500" dirty="0" smtClean="0">
                          <a:effectLst/>
                        </a:rPr>
                        <a:t>direct na de geboorte</a:t>
                      </a:r>
                      <a:endParaRPr lang="nl-NL" sz="1500" dirty="0">
                        <a:effectLst/>
                      </a:endParaRPr>
                    </a:p>
                  </a:txBody>
                  <a:tcPr marL="73731" marR="73731" marT="36865" marB="36865" anchor="ctr"/>
                </a:tc>
                <a:tc>
                  <a:txBody>
                    <a:bodyPr/>
                    <a:lstStyle/>
                    <a:p>
                      <a:r>
                        <a:rPr lang="nl-NL" sz="1500" dirty="0">
                          <a:effectLst/>
                        </a:rPr>
                        <a:t>bij borstvoeding</a:t>
                      </a:r>
                    </a:p>
                  </a:txBody>
                  <a:tcPr marL="73731" marR="73731" marT="36865" marB="36865" anchor="ctr"/>
                </a:tc>
                <a:extLst>
                  <a:ext uri="{0D108BD9-81ED-4DB2-BD59-A6C34878D82A}">
                    <a16:rowId xmlns:a16="http://schemas.microsoft.com/office/drawing/2014/main" val="444675087"/>
                  </a:ext>
                </a:extLst>
              </a:tr>
              <a:tr h="1057377">
                <a:tc>
                  <a:txBody>
                    <a:bodyPr/>
                    <a:lstStyle/>
                    <a:p>
                      <a:r>
                        <a:rPr lang="nl-NL" sz="1500" dirty="0">
                          <a:effectLst/>
                        </a:rPr>
                        <a:t>vitamine </a:t>
                      </a:r>
                      <a:r>
                        <a:rPr lang="nl-NL" sz="1500" dirty="0" smtClean="0">
                          <a:effectLst/>
                        </a:rPr>
                        <a:t>K</a:t>
                      </a:r>
                    </a:p>
                    <a:p>
                      <a:endParaRPr lang="nl-NL" sz="1500" dirty="0" smtClean="0">
                        <a:effectLst/>
                      </a:endParaRPr>
                    </a:p>
                    <a:p>
                      <a:r>
                        <a:rPr lang="nl-NL" sz="1500" dirty="0" smtClean="0">
                          <a:effectLst/>
                        </a:rPr>
                        <a:t>bloedstolling</a:t>
                      </a:r>
                      <a:endParaRPr lang="nl-NL" sz="1500" dirty="0">
                        <a:effectLst/>
                      </a:endParaRPr>
                    </a:p>
                  </a:txBody>
                  <a:tcPr marL="73731" marR="73731" marT="36865" marB="36865" anchor="ctr"/>
                </a:tc>
                <a:tc>
                  <a:txBody>
                    <a:bodyPr/>
                    <a:lstStyle/>
                    <a:p>
                      <a:r>
                        <a:rPr lang="nl-NL" sz="1500" dirty="0">
                          <a:effectLst/>
                        </a:rPr>
                        <a:t>1 milligram (=1.000 microgram</a:t>
                      </a:r>
                      <a:r>
                        <a:rPr lang="nl-NL" sz="1500" dirty="0" smtClean="0">
                          <a:effectLst/>
                        </a:rPr>
                        <a:t>)</a:t>
                      </a:r>
                    </a:p>
                  </a:txBody>
                  <a:tcPr marL="73731" marR="73731" marT="36865" marB="36865" anchor="ctr"/>
                </a:tc>
                <a:tc>
                  <a:txBody>
                    <a:bodyPr/>
                    <a:lstStyle/>
                    <a:p>
                      <a:r>
                        <a:rPr lang="nl-NL" sz="1500" dirty="0">
                          <a:effectLst/>
                        </a:rPr>
                        <a:t>10 microgram dagelijks, vanaf 1 week na de geboorte</a:t>
                      </a:r>
                    </a:p>
                  </a:txBody>
                  <a:tcPr marL="73731" marR="73731" marT="36865" marB="36865" anchor="ctr"/>
                </a:tc>
                <a:extLst>
                  <a:ext uri="{0D108BD9-81ED-4DB2-BD59-A6C34878D82A}">
                    <a16:rowId xmlns:a16="http://schemas.microsoft.com/office/drawing/2014/main" val="4268855056"/>
                  </a:ext>
                </a:extLst>
              </a:tr>
              <a:tr h="1057377">
                <a:tc>
                  <a:txBody>
                    <a:bodyPr/>
                    <a:lstStyle/>
                    <a:p>
                      <a:r>
                        <a:rPr lang="nl-NL" sz="1500" dirty="0">
                          <a:effectLst/>
                        </a:rPr>
                        <a:t>vitamine </a:t>
                      </a:r>
                      <a:r>
                        <a:rPr lang="nl-NL" sz="1500" dirty="0" smtClean="0">
                          <a:effectLst/>
                        </a:rPr>
                        <a:t>D</a:t>
                      </a:r>
                    </a:p>
                    <a:p>
                      <a:endParaRPr lang="nl-NL" sz="1500" dirty="0" smtClean="0">
                        <a:effectLst/>
                      </a:endParaRPr>
                    </a:p>
                    <a:p>
                      <a:r>
                        <a:rPr lang="nl-NL" sz="1500" dirty="0" smtClean="0">
                          <a:effectLst/>
                        </a:rPr>
                        <a:t>Ontwikkeling botten en tanden</a:t>
                      </a:r>
                    </a:p>
                    <a:p>
                      <a:endParaRPr lang="nl-NL" sz="1500" dirty="0">
                        <a:effectLst/>
                      </a:endParaRPr>
                    </a:p>
                  </a:txBody>
                  <a:tcPr marL="73731" marR="73731" marT="36865" marB="36865" anchor="ctr"/>
                </a:tc>
                <a:tc>
                  <a:txBody>
                    <a:bodyPr/>
                    <a:lstStyle/>
                    <a:p>
                      <a:r>
                        <a:rPr lang="nl-NL" sz="1500">
                          <a:effectLst/>
                        </a:rPr>
                        <a:t>1 milligram (=1.000 microgram)</a:t>
                      </a:r>
                    </a:p>
                  </a:txBody>
                  <a:tcPr marL="73731" marR="73731" marT="36865" marB="36865" anchor="ctr"/>
                </a:tc>
                <a:tc>
                  <a:txBody>
                    <a:bodyPr/>
                    <a:lstStyle/>
                    <a:p>
                      <a:r>
                        <a:rPr lang="nl-NL" sz="1500" dirty="0">
                          <a:effectLst/>
                        </a:rPr>
                        <a:t>150 microgram dagelijks, vanaf 1 week na de geboorte</a:t>
                      </a:r>
                    </a:p>
                  </a:txBody>
                  <a:tcPr marL="73731" marR="73731" marT="36865" marB="36865" anchor="ctr"/>
                </a:tc>
                <a:extLst>
                  <a:ext uri="{0D108BD9-81ED-4DB2-BD59-A6C34878D82A}">
                    <a16:rowId xmlns:a16="http://schemas.microsoft.com/office/drawing/2014/main" val="2958613270"/>
                  </a:ext>
                </a:extLst>
              </a:tr>
            </a:tbl>
          </a:graphicData>
        </a:graphic>
      </p:graphicFrame>
    </p:spTree>
    <p:extLst>
      <p:ext uri="{BB962C8B-B14F-4D97-AF65-F5344CB8AC3E}">
        <p14:creationId xmlns:p14="http://schemas.microsoft.com/office/powerpoint/2010/main" val="3272548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problemen</a:t>
            </a:r>
            <a:endParaRPr lang="nl-NL" dirty="0"/>
          </a:p>
        </p:txBody>
      </p:sp>
      <p:sp>
        <p:nvSpPr>
          <p:cNvPr id="3" name="Tijdelijke aanduiding voor inhoud 2"/>
          <p:cNvSpPr>
            <a:spLocks noGrp="1"/>
          </p:cNvSpPr>
          <p:nvPr>
            <p:ph idx="1"/>
          </p:nvPr>
        </p:nvSpPr>
        <p:spPr/>
        <p:txBody>
          <a:bodyPr>
            <a:noAutofit/>
          </a:bodyPr>
          <a:lstStyle/>
          <a:p>
            <a:r>
              <a:rPr lang="nl-NL" sz="2400" dirty="0" smtClean="0"/>
              <a:t>Kindje wil niet drinken</a:t>
            </a:r>
          </a:p>
          <a:p>
            <a:pPr lvl="1"/>
            <a:r>
              <a:rPr lang="nl-NL" sz="2000" dirty="0" smtClean="0"/>
              <a:t>Zelf de melk kolven</a:t>
            </a:r>
          </a:p>
          <a:p>
            <a:r>
              <a:rPr lang="nl-NL" sz="2400" dirty="0" smtClean="0"/>
              <a:t>Te weinig</a:t>
            </a:r>
          </a:p>
          <a:p>
            <a:pPr lvl="1"/>
            <a:r>
              <a:rPr lang="nl-NL" sz="2000" dirty="0" smtClean="0"/>
              <a:t>Combinatie fles/borstvoeding</a:t>
            </a:r>
          </a:p>
          <a:p>
            <a:r>
              <a:rPr lang="nl-NL" sz="2400" dirty="0" smtClean="0"/>
              <a:t>Tepelkloven</a:t>
            </a:r>
          </a:p>
          <a:p>
            <a:pPr lvl="1"/>
            <a:r>
              <a:rPr lang="nl-NL" sz="2000" dirty="0" smtClean="0"/>
              <a:t>Verkeerd zuigen van de baby</a:t>
            </a:r>
          </a:p>
          <a:p>
            <a:pPr lvl="1"/>
            <a:r>
              <a:rPr lang="nl-NL" sz="2000" dirty="0" smtClean="0"/>
              <a:t>Beschermend laagje van de borst niet verwijderen door zeep/alcohol</a:t>
            </a:r>
          </a:p>
          <a:p>
            <a:pPr lvl="1"/>
            <a:r>
              <a:rPr lang="nl-NL" sz="2000" dirty="0" smtClean="0"/>
              <a:t>Eerst drinken uit de andere borst</a:t>
            </a:r>
          </a:p>
          <a:p>
            <a:r>
              <a:rPr lang="nl-NL" sz="2400" dirty="0" smtClean="0"/>
              <a:t>Borstontsteking</a:t>
            </a:r>
          </a:p>
          <a:p>
            <a:pPr lvl="1"/>
            <a:r>
              <a:rPr lang="nl-NL" sz="2000" dirty="0" smtClean="0"/>
              <a:t>Tepelkloof/verstopt melkkanaal</a:t>
            </a:r>
          </a:p>
          <a:p>
            <a:pPr lvl="1"/>
            <a:r>
              <a:rPr lang="nl-NL" sz="2000" dirty="0" smtClean="0"/>
              <a:t>Borsten goed leeg drinken</a:t>
            </a:r>
            <a:endParaRPr lang="nl-NL" sz="2000" dirty="0"/>
          </a:p>
        </p:txBody>
      </p:sp>
    </p:spTree>
    <p:extLst>
      <p:ext uri="{BB962C8B-B14F-4D97-AF65-F5344CB8AC3E}">
        <p14:creationId xmlns:p14="http://schemas.microsoft.com/office/powerpoint/2010/main" val="3171407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voeding moeder </a:t>
            </a:r>
            <a:r>
              <a:rPr lang="nl-NL" baseline="30000" dirty="0"/>
              <a:t>(2)</a:t>
            </a:r>
            <a:endParaRPr lang="nl-NL" dirty="0"/>
          </a:p>
        </p:txBody>
      </p:sp>
      <p:sp>
        <p:nvSpPr>
          <p:cNvPr id="3" name="Tijdelijke aanduiding voor inhoud 2"/>
          <p:cNvSpPr>
            <a:spLocks noGrp="1"/>
          </p:cNvSpPr>
          <p:nvPr>
            <p:ph idx="1"/>
          </p:nvPr>
        </p:nvSpPr>
        <p:spPr/>
        <p:txBody>
          <a:bodyPr>
            <a:normAutofit/>
          </a:bodyPr>
          <a:lstStyle/>
          <a:p>
            <a:r>
              <a:rPr lang="nl-NL" sz="2400" dirty="0" smtClean="0"/>
              <a:t>Cafeïne</a:t>
            </a:r>
          </a:p>
          <a:p>
            <a:pPr lvl="1"/>
            <a:r>
              <a:rPr lang="nl-NL" sz="2000" dirty="0" smtClean="0"/>
              <a:t>Baby onrustig maken</a:t>
            </a:r>
          </a:p>
          <a:p>
            <a:pPr lvl="1"/>
            <a:r>
              <a:rPr lang="nl-NL" sz="2000" dirty="0" smtClean="0"/>
              <a:t>Max 300mg/dag</a:t>
            </a:r>
          </a:p>
          <a:p>
            <a:pPr lvl="1"/>
            <a:r>
              <a:rPr lang="nl-NL" sz="2000" dirty="0"/>
              <a:t>kopje koffie (125 ml) bevat </a:t>
            </a:r>
            <a:r>
              <a:rPr lang="nl-NL" sz="2000" dirty="0" smtClean="0"/>
              <a:t>ongeveer 85 </a:t>
            </a:r>
            <a:r>
              <a:rPr lang="nl-NL" sz="2000" dirty="0"/>
              <a:t>milligram </a:t>
            </a:r>
            <a:r>
              <a:rPr lang="nl-NL" sz="2000" dirty="0" smtClean="0"/>
              <a:t>cafeïne</a:t>
            </a:r>
            <a:r>
              <a:rPr lang="nl-NL" sz="2000" dirty="0"/>
              <a:t>, een kopje thee (125 ml) 30 </a:t>
            </a:r>
            <a:r>
              <a:rPr lang="nl-NL" sz="2000" dirty="0" smtClean="0"/>
              <a:t>milligram en </a:t>
            </a:r>
            <a:r>
              <a:rPr lang="nl-NL" sz="2000" dirty="0"/>
              <a:t>een glas cola (180 ml) 18 milligram </a:t>
            </a:r>
            <a:r>
              <a:rPr lang="nl-NL" sz="2000" dirty="0" smtClean="0"/>
              <a:t>cafeïne</a:t>
            </a:r>
            <a:r>
              <a:rPr lang="nl-NL" sz="2000" dirty="0"/>
              <a:t>.</a:t>
            </a:r>
          </a:p>
        </p:txBody>
      </p:sp>
    </p:spTree>
    <p:extLst>
      <p:ext uri="{BB962C8B-B14F-4D97-AF65-F5344CB8AC3E}">
        <p14:creationId xmlns:p14="http://schemas.microsoft.com/office/powerpoint/2010/main" val="1778115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voeding moeder </a:t>
            </a:r>
            <a:r>
              <a:rPr lang="nl-NL" baseline="30000" dirty="0"/>
              <a:t>(2)</a:t>
            </a:r>
            <a:endParaRPr lang="nl-NL" dirty="0"/>
          </a:p>
        </p:txBody>
      </p:sp>
      <p:sp>
        <p:nvSpPr>
          <p:cNvPr id="3" name="Tijdelijke aanduiding voor inhoud 2"/>
          <p:cNvSpPr>
            <a:spLocks noGrp="1"/>
          </p:cNvSpPr>
          <p:nvPr>
            <p:ph idx="1"/>
          </p:nvPr>
        </p:nvSpPr>
        <p:spPr/>
        <p:txBody>
          <a:bodyPr>
            <a:normAutofit/>
          </a:bodyPr>
          <a:lstStyle/>
          <a:p>
            <a:r>
              <a:rPr lang="nl-NL" sz="2400" dirty="0" smtClean="0"/>
              <a:t>Alcohol</a:t>
            </a:r>
          </a:p>
          <a:p>
            <a:pPr lvl="1"/>
            <a:r>
              <a:rPr lang="nl-NL" sz="2000" dirty="0" smtClean="0"/>
              <a:t>Binnen 3 uur borstvoeding</a:t>
            </a:r>
          </a:p>
          <a:p>
            <a:pPr lvl="2"/>
            <a:r>
              <a:rPr lang="nl-NL" sz="1800" dirty="0" smtClean="0"/>
              <a:t>Baby minder drinken</a:t>
            </a:r>
          </a:p>
          <a:p>
            <a:pPr lvl="2"/>
            <a:r>
              <a:rPr lang="nl-NL" sz="1800" dirty="0" smtClean="0"/>
              <a:t>Slaap-waakpatroon verstoord</a:t>
            </a:r>
          </a:p>
          <a:p>
            <a:pPr lvl="1"/>
            <a:r>
              <a:rPr lang="nl-NL" sz="2000" dirty="0" smtClean="0"/>
              <a:t>Advies: </a:t>
            </a:r>
          </a:p>
          <a:p>
            <a:pPr lvl="2"/>
            <a:r>
              <a:rPr lang="nl-NL" sz="1800" dirty="0" smtClean="0"/>
              <a:t>Geen alcohol</a:t>
            </a:r>
          </a:p>
          <a:p>
            <a:pPr lvl="2"/>
            <a:r>
              <a:rPr lang="nl-NL" sz="1800" dirty="0" smtClean="0"/>
              <a:t>Melk na alcohol consumptie weggooien (3 uur)</a:t>
            </a:r>
            <a:endParaRPr lang="nl-NL" sz="1800" dirty="0"/>
          </a:p>
        </p:txBody>
      </p:sp>
    </p:spTree>
    <p:extLst>
      <p:ext uri="{BB962C8B-B14F-4D97-AF65-F5344CB8AC3E}">
        <p14:creationId xmlns:p14="http://schemas.microsoft.com/office/powerpoint/2010/main" val="209745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voeding moeder </a:t>
            </a:r>
            <a:r>
              <a:rPr lang="nl-NL" baseline="30000" dirty="0"/>
              <a:t>(2)</a:t>
            </a:r>
            <a:endParaRPr lang="nl-NL" dirty="0"/>
          </a:p>
        </p:txBody>
      </p:sp>
      <p:sp>
        <p:nvSpPr>
          <p:cNvPr id="3" name="Tijdelijke aanduiding voor inhoud 2"/>
          <p:cNvSpPr>
            <a:spLocks noGrp="1"/>
          </p:cNvSpPr>
          <p:nvPr>
            <p:ph idx="1"/>
          </p:nvPr>
        </p:nvSpPr>
        <p:spPr/>
        <p:txBody>
          <a:bodyPr>
            <a:normAutofit/>
          </a:bodyPr>
          <a:lstStyle/>
          <a:p>
            <a:r>
              <a:rPr lang="nl-NL" sz="2400" dirty="0" smtClean="0"/>
              <a:t>Vis</a:t>
            </a:r>
          </a:p>
          <a:p>
            <a:pPr lvl="1"/>
            <a:r>
              <a:rPr lang="nl-NL" sz="2000" dirty="0" smtClean="0"/>
              <a:t>Inname kwik dioxine – zo klein mogelijk</a:t>
            </a:r>
          </a:p>
          <a:p>
            <a:pPr lvl="1"/>
            <a:r>
              <a:rPr lang="nl-NL" sz="2000" dirty="0" smtClean="0"/>
              <a:t>Maximaal 2x per week vette vis</a:t>
            </a:r>
          </a:p>
          <a:p>
            <a:pPr lvl="1"/>
            <a:r>
              <a:rPr lang="nl-NL" sz="2000" dirty="0" smtClean="0"/>
              <a:t>Niet – roofvissen, wilde paling en wolhandkrab (NL)</a:t>
            </a:r>
          </a:p>
        </p:txBody>
      </p:sp>
    </p:spTree>
    <p:extLst>
      <p:ext uri="{BB962C8B-B14F-4D97-AF65-F5344CB8AC3E}">
        <p14:creationId xmlns:p14="http://schemas.microsoft.com/office/powerpoint/2010/main" val="3716282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voeding moeder </a:t>
            </a:r>
            <a:r>
              <a:rPr lang="nl-NL" baseline="30000" dirty="0"/>
              <a:t>(2)</a:t>
            </a:r>
            <a:endParaRPr lang="nl-NL" dirty="0"/>
          </a:p>
        </p:txBody>
      </p:sp>
      <p:sp>
        <p:nvSpPr>
          <p:cNvPr id="3" name="Tijdelijke aanduiding voor inhoud 2"/>
          <p:cNvSpPr>
            <a:spLocks noGrp="1"/>
          </p:cNvSpPr>
          <p:nvPr>
            <p:ph idx="1"/>
          </p:nvPr>
        </p:nvSpPr>
        <p:spPr/>
        <p:txBody>
          <a:bodyPr>
            <a:normAutofit/>
          </a:bodyPr>
          <a:lstStyle/>
          <a:p>
            <a:r>
              <a:rPr lang="nl-NL" sz="2400" dirty="0" smtClean="0"/>
              <a:t>Medicijnen</a:t>
            </a:r>
          </a:p>
          <a:p>
            <a:pPr lvl="1"/>
            <a:r>
              <a:rPr lang="nl-NL" sz="2000" dirty="0" smtClean="0"/>
              <a:t>Overleg met arts</a:t>
            </a:r>
          </a:p>
        </p:txBody>
      </p:sp>
    </p:spTree>
    <p:extLst>
      <p:ext uri="{BB962C8B-B14F-4D97-AF65-F5344CB8AC3E}">
        <p14:creationId xmlns:p14="http://schemas.microsoft.com/office/powerpoint/2010/main" val="415393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les</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r>
              <a:rPr lang="nl-NL" sz="2400" b="1" dirty="0" smtClean="0"/>
              <a:t>Nakijken</a:t>
            </a:r>
          </a:p>
          <a:p>
            <a:r>
              <a:rPr lang="nl-NL" sz="2400" dirty="0" smtClean="0"/>
              <a:t>Voeding </a:t>
            </a:r>
            <a:r>
              <a:rPr lang="nl-NL" sz="2400" dirty="0" smtClean="0"/>
              <a:t>zuigelingen</a:t>
            </a:r>
          </a:p>
          <a:p>
            <a:r>
              <a:rPr lang="nl-NL" sz="2400" dirty="0" smtClean="0"/>
              <a:t>Borstvoeding</a:t>
            </a:r>
          </a:p>
          <a:p>
            <a:r>
              <a:rPr lang="nl-NL" sz="2400" dirty="0" smtClean="0"/>
              <a:t>Kunstvoeding</a:t>
            </a:r>
          </a:p>
          <a:p>
            <a:r>
              <a:rPr lang="nl-NL" sz="2400" dirty="0" smtClean="0"/>
              <a:t>Bijvoeding </a:t>
            </a:r>
          </a:p>
          <a:p>
            <a:r>
              <a:rPr lang="nl-NL" sz="2400" dirty="0"/>
              <a:t>G</a:t>
            </a:r>
            <a:r>
              <a:rPr lang="nl-NL" sz="2400" dirty="0" smtClean="0"/>
              <a:t>ebitsverzorging</a:t>
            </a:r>
          </a:p>
          <a:p>
            <a:endParaRPr lang="nl-NL" sz="3200" dirty="0" smtClean="0"/>
          </a:p>
        </p:txBody>
      </p:sp>
    </p:spTree>
    <p:extLst>
      <p:ext uri="{BB962C8B-B14F-4D97-AF65-F5344CB8AC3E}">
        <p14:creationId xmlns:p14="http://schemas.microsoft.com/office/powerpoint/2010/main" val="3847948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Borstvoeding – bewaren van borstvoeding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232693"/>
            <a:ext cx="4534321" cy="5291771"/>
          </a:xfrm>
        </p:spPr>
      </p:pic>
    </p:spTree>
    <p:extLst>
      <p:ext uri="{BB962C8B-B14F-4D97-AF65-F5344CB8AC3E}">
        <p14:creationId xmlns:p14="http://schemas.microsoft.com/office/powerpoint/2010/main" val="3733985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les</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r>
              <a:rPr lang="nl-NL" sz="2400" dirty="0" smtClean="0"/>
              <a:t>Voeding zuigelingen</a:t>
            </a:r>
          </a:p>
          <a:p>
            <a:r>
              <a:rPr lang="nl-NL" sz="2400" dirty="0" smtClean="0"/>
              <a:t>Borstvoeding</a:t>
            </a:r>
          </a:p>
          <a:p>
            <a:r>
              <a:rPr lang="nl-NL" sz="2400" b="1" dirty="0" smtClean="0"/>
              <a:t>Kunstvoeding</a:t>
            </a:r>
          </a:p>
          <a:p>
            <a:r>
              <a:rPr lang="nl-NL" sz="2400" dirty="0" smtClean="0"/>
              <a:t>Bijvoeding </a:t>
            </a:r>
          </a:p>
          <a:p>
            <a:r>
              <a:rPr lang="nl-NL" sz="2400" dirty="0"/>
              <a:t>G</a:t>
            </a:r>
            <a:r>
              <a:rPr lang="nl-NL" sz="2400" dirty="0" smtClean="0"/>
              <a:t>ebitsverzorging</a:t>
            </a:r>
          </a:p>
          <a:p>
            <a:endParaRPr lang="nl-NL" sz="3200" dirty="0" smtClean="0"/>
          </a:p>
        </p:txBody>
      </p:sp>
    </p:spTree>
    <p:extLst>
      <p:ext uri="{BB962C8B-B14F-4D97-AF65-F5344CB8AC3E}">
        <p14:creationId xmlns:p14="http://schemas.microsoft.com/office/powerpoint/2010/main" val="45843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Kunstvoeding </a:t>
            </a:r>
            <a:r>
              <a:rPr lang="nl-NL" baseline="30000" dirty="0" smtClean="0"/>
              <a:t>(1)</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3784543" y="1196975"/>
            <a:ext cx="3168763" cy="4929188"/>
          </a:xfrm>
          <a:prstGeom prst="rect">
            <a:avLst/>
          </a:prstGeom>
        </p:spPr>
      </p:pic>
    </p:spTree>
    <p:extLst>
      <p:ext uri="{BB962C8B-B14F-4D97-AF65-F5344CB8AC3E}">
        <p14:creationId xmlns:p14="http://schemas.microsoft.com/office/powerpoint/2010/main" val="2937819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Kunstvoeding </a:t>
            </a:r>
            <a:r>
              <a:rPr lang="nl-NL" baseline="30000" dirty="0"/>
              <a:t>(1)</a:t>
            </a:r>
            <a:endParaRPr lang="nl-NL" dirty="0"/>
          </a:p>
        </p:txBody>
      </p:sp>
      <p:sp>
        <p:nvSpPr>
          <p:cNvPr id="3" name="Tijdelijke aanduiding voor inhoud 2"/>
          <p:cNvSpPr>
            <a:spLocks noGrp="1"/>
          </p:cNvSpPr>
          <p:nvPr>
            <p:ph idx="1"/>
          </p:nvPr>
        </p:nvSpPr>
        <p:spPr/>
        <p:txBody>
          <a:bodyPr>
            <a:normAutofit/>
          </a:bodyPr>
          <a:lstStyle/>
          <a:p>
            <a:r>
              <a:rPr lang="nl-NL" sz="2400" dirty="0" smtClean="0"/>
              <a:t>‘Normale’ voeding</a:t>
            </a:r>
          </a:p>
          <a:p>
            <a:r>
              <a:rPr lang="nl-NL" sz="2400" dirty="0" smtClean="0"/>
              <a:t>Aangepaste voeding	</a:t>
            </a:r>
          </a:p>
          <a:p>
            <a:pPr lvl="1"/>
            <a:r>
              <a:rPr lang="nl-NL" sz="2000" dirty="0" smtClean="0"/>
              <a:t>Allergieën</a:t>
            </a:r>
          </a:p>
          <a:p>
            <a:pPr lvl="1"/>
            <a:r>
              <a:rPr lang="nl-NL" sz="2000" dirty="0" smtClean="0"/>
              <a:t>Hongerige baby’s</a:t>
            </a:r>
          </a:p>
          <a:p>
            <a:pPr lvl="1"/>
            <a:r>
              <a:rPr lang="nl-NL" sz="2000" dirty="0" smtClean="0"/>
              <a:t>&gt; 6mnd opvolgmelk</a:t>
            </a:r>
          </a:p>
          <a:p>
            <a:r>
              <a:rPr lang="nl-NL" sz="2400" dirty="0" smtClean="0"/>
              <a:t>&gt; 1 jaar – normale koemelk</a:t>
            </a:r>
          </a:p>
          <a:p>
            <a:r>
              <a:rPr lang="nl-NL" sz="2400" dirty="0" smtClean="0"/>
              <a:t>Behoefte 150ml vocht/kg baby/dag</a:t>
            </a:r>
          </a:p>
          <a:p>
            <a:r>
              <a:rPr lang="nl-NL" sz="2400" dirty="0" smtClean="0"/>
              <a:t>Geen extra vitamine K en D</a:t>
            </a:r>
            <a:endParaRPr lang="nl-NL" sz="2400" dirty="0"/>
          </a:p>
        </p:txBody>
      </p:sp>
    </p:spTree>
    <p:extLst>
      <p:ext uri="{BB962C8B-B14F-4D97-AF65-F5344CB8AC3E}">
        <p14:creationId xmlns:p14="http://schemas.microsoft.com/office/powerpoint/2010/main" val="2241297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Kunstvoeding </a:t>
            </a:r>
            <a:r>
              <a:rPr lang="nl-NL" baseline="30000" dirty="0"/>
              <a:t>(1)</a:t>
            </a:r>
            <a:r>
              <a:rPr lang="nl-NL" dirty="0" smtClean="0"/>
              <a:t> - bereiding</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3160981" y="1196975"/>
            <a:ext cx="4415888" cy="4929188"/>
          </a:xfrm>
          <a:prstGeom prst="rect">
            <a:avLst/>
          </a:prstGeom>
        </p:spPr>
      </p:pic>
    </p:spTree>
    <p:extLst>
      <p:ext uri="{BB962C8B-B14F-4D97-AF65-F5344CB8AC3E}">
        <p14:creationId xmlns:p14="http://schemas.microsoft.com/office/powerpoint/2010/main" val="1416994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Kunstvoeding </a:t>
            </a:r>
            <a:r>
              <a:rPr lang="nl-NL" baseline="30000" dirty="0"/>
              <a:t>(1)</a:t>
            </a:r>
            <a:r>
              <a:rPr lang="nl-NL" dirty="0" smtClean="0"/>
              <a:t> </a:t>
            </a:r>
            <a:r>
              <a:rPr lang="nl-NL" dirty="0"/>
              <a:t>- bereiding</a:t>
            </a:r>
          </a:p>
        </p:txBody>
      </p:sp>
      <p:pic>
        <p:nvPicPr>
          <p:cNvPr id="4" name="Tijdelijke aanduiding voor inhoud 3"/>
          <p:cNvPicPr>
            <a:picLocks noGrp="1" noChangeAspect="1"/>
          </p:cNvPicPr>
          <p:nvPr>
            <p:ph idx="1"/>
          </p:nvPr>
        </p:nvPicPr>
        <p:blipFill>
          <a:blip r:embed="rId2"/>
          <a:stretch>
            <a:fillRect/>
          </a:stretch>
        </p:blipFill>
        <p:spPr>
          <a:xfrm>
            <a:off x="1691680" y="1844824"/>
            <a:ext cx="5619750" cy="952500"/>
          </a:xfrm>
          <a:prstGeom prst="rect">
            <a:avLst/>
          </a:prstGeom>
        </p:spPr>
      </p:pic>
      <p:pic>
        <p:nvPicPr>
          <p:cNvPr id="5" name="Afbeelding 4"/>
          <p:cNvPicPr>
            <a:picLocks noChangeAspect="1"/>
          </p:cNvPicPr>
          <p:nvPr/>
        </p:nvPicPr>
        <p:blipFill>
          <a:blip r:embed="rId3"/>
          <a:stretch>
            <a:fillRect/>
          </a:stretch>
        </p:blipFill>
        <p:spPr>
          <a:xfrm>
            <a:off x="1763688" y="3670142"/>
            <a:ext cx="5648325" cy="2095500"/>
          </a:xfrm>
          <a:prstGeom prst="rect">
            <a:avLst/>
          </a:prstGeom>
        </p:spPr>
      </p:pic>
    </p:spTree>
    <p:extLst>
      <p:ext uri="{BB962C8B-B14F-4D97-AF65-F5344CB8AC3E}">
        <p14:creationId xmlns:p14="http://schemas.microsoft.com/office/powerpoint/2010/main" val="385234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les</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r>
              <a:rPr lang="nl-NL" sz="2400" dirty="0" smtClean="0"/>
              <a:t>Voeding zuigelingen</a:t>
            </a:r>
          </a:p>
          <a:p>
            <a:r>
              <a:rPr lang="nl-NL" sz="2400" dirty="0" smtClean="0"/>
              <a:t>Borstvoeding</a:t>
            </a:r>
          </a:p>
          <a:p>
            <a:r>
              <a:rPr lang="nl-NL" sz="2400" dirty="0" smtClean="0"/>
              <a:t>Kunstvoeding</a:t>
            </a:r>
          </a:p>
          <a:p>
            <a:r>
              <a:rPr lang="nl-NL" sz="2400" b="1" dirty="0" smtClean="0"/>
              <a:t>Bijvoeding </a:t>
            </a:r>
          </a:p>
          <a:p>
            <a:r>
              <a:rPr lang="nl-NL" sz="2400" dirty="0"/>
              <a:t>G</a:t>
            </a:r>
            <a:r>
              <a:rPr lang="nl-NL" sz="2400" dirty="0" smtClean="0"/>
              <a:t>ebitsverzorging</a:t>
            </a:r>
          </a:p>
          <a:p>
            <a:endParaRPr lang="nl-NL" sz="3200" dirty="0" smtClean="0"/>
          </a:p>
        </p:txBody>
      </p:sp>
    </p:spTree>
    <p:extLst>
      <p:ext uri="{BB962C8B-B14F-4D97-AF65-F5344CB8AC3E}">
        <p14:creationId xmlns:p14="http://schemas.microsoft.com/office/powerpoint/2010/main" val="2682600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Bijvoeding </a:t>
            </a:r>
            <a:r>
              <a:rPr lang="nl-NL" baseline="30000" dirty="0" smtClean="0"/>
              <a:t>(3)</a:t>
            </a:r>
            <a:endParaRPr lang="nl-NL" dirty="0"/>
          </a:p>
        </p:txBody>
      </p:sp>
      <p:sp>
        <p:nvSpPr>
          <p:cNvPr id="3" name="Tijdelijke aanduiding voor inhoud 2"/>
          <p:cNvSpPr>
            <a:spLocks noGrp="1"/>
          </p:cNvSpPr>
          <p:nvPr>
            <p:ph idx="1"/>
          </p:nvPr>
        </p:nvSpPr>
        <p:spPr/>
        <p:txBody>
          <a:bodyPr/>
          <a:lstStyle/>
          <a:p>
            <a:r>
              <a:rPr lang="nl-NL" sz="2400" dirty="0" smtClean="0"/>
              <a:t>Wennen vanaf 17 weken</a:t>
            </a:r>
          </a:p>
          <a:p>
            <a:r>
              <a:rPr lang="nl-NL" sz="2400" dirty="0" smtClean="0"/>
              <a:t>&gt; 6 maanden grotere hapjes </a:t>
            </a:r>
          </a:p>
          <a:p>
            <a:r>
              <a:rPr lang="nl-NL" sz="2400" dirty="0" smtClean="0"/>
              <a:t>Vanaf 8 maanden 1 fles maaltijd vervangen</a:t>
            </a:r>
          </a:p>
          <a:p>
            <a:pPr lvl="1"/>
            <a:endParaRPr lang="nl-NL" dirty="0" smtClean="0"/>
          </a:p>
          <a:p>
            <a:pPr lvl="1"/>
            <a:endParaRPr lang="nl-NL" dirty="0" smtClean="0"/>
          </a:p>
          <a:p>
            <a:endParaRPr lang="nl-NL" dirty="0"/>
          </a:p>
        </p:txBody>
      </p:sp>
      <p:pic>
        <p:nvPicPr>
          <p:cNvPr id="4" name="Afbeelding 3"/>
          <p:cNvPicPr>
            <a:picLocks noChangeAspect="1"/>
          </p:cNvPicPr>
          <p:nvPr/>
        </p:nvPicPr>
        <p:blipFill>
          <a:blip r:embed="rId2"/>
          <a:stretch>
            <a:fillRect/>
          </a:stretch>
        </p:blipFill>
        <p:spPr>
          <a:xfrm>
            <a:off x="2195736" y="3356992"/>
            <a:ext cx="5210175" cy="2857500"/>
          </a:xfrm>
          <a:prstGeom prst="rect">
            <a:avLst/>
          </a:prstGeom>
        </p:spPr>
      </p:pic>
    </p:spTree>
    <p:extLst>
      <p:ext uri="{BB962C8B-B14F-4D97-AF65-F5344CB8AC3E}">
        <p14:creationId xmlns:p14="http://schemas.microsoft.com/office/powerpoint/2010/main" val="1650066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Bijvoeding </a:t>
            </a:r>
            <a:r>
              <a:rPr lang="nl-NL" baseline="30000" dirty="0"/>
              <a:t>(3)</a:t>
            </a:r>
            <a:endParaRPr lang="nl-NL" dirty="0"/>
          </a:p>
        </p:txBody>
      </p:sp>
      <p:sp>
        <p:nvSpPr>
          <p:cNvPr id="3" name="Tijdelijke aanduiding voor inhoud 2"/>
          <p:cNvSpPr>
            <a:spLocks noGrp="1"/>
          </p:cNvSpPr>
          <p:nvPr>
            <p:ph idx="1"/>
          </p:nvPr>
        </p:nvSpPr>
        <p:spPr/>
        <p:txBody>
          <a:bodyPr>
            <a:noAutofit/>
          </a:bodyPr>
          <a:lstStyle/>
          <a:p>
            <a:r>
              <a:rPr lang="nl-NL" sz="2400" dirty="0" smtClean="0"/>
              <a:t>Gezonde voeding</a:t>
            </a:r>
          </a:p>
          <a:p>
            <a:r>
              <a:rPr lang="nl-NL" sz="2400" dirty="0" smtClean="0"/>
              <a:t>1 smaak tegelijk</a:t>
            </a:r>
          </a:p>
          <a:p>
            <a:r>
              <a:rPr lang="nl-NL" sz="2400" dirty="0" smtClean="0"/>
              <a:t>Start groente en fruit</a:t>
            </a:r>
          </a:p>
          <a:p>
            <a:r>
              <a:rPr lang="nl-NL" sz="2400" dirty="0" smtClean="0"/>
              <a:t>Geen zout en kruiden</a:t>
            </a:r>
          </a:p>
          <a:p>
            <a:r>
              <a:rPr lang="nl-NL" sz="2400" dirty="0" smtClean="0"/>
              <a:t>4 – 8 maanden fijngeprakt en gemalen</a:t>
            </a:r>
          </a:p>
          <a:p>
            <a:r>
              <a:rPr lang="nl-NL" sz="2400" dirty="0" smtClean="0"/>
              <a:t>&gt; 8 maanden kleine stukjes</a:t>
            </a:r>
          </a:p>
          <a:p>
            <a:r>
              <a:rPr lang="nl-NL" sz="2400" dirty="0" smtClean="0"/>
              <a:t>&gt; 1 jaar mee eten met de pot</a:t>
            </a:r>
          </a:p>
          <a:p>
            <a:r>
              <a:rPr lang="nl-NL" sz="2400" dirty="0" smtClean="0"/>
              <a:t>Kant- en klaar potjes	</a:t>
            </a:r>
          </a:p>
          <a:p>
            <a:pPr lvl="1"/>
            <a:r>
              <a:rPr lang="nl-NL" sz="2000" dirty="0" smtClean="0"/>
              <a:t>Zachte structuur</a:t>
            </a:r>
          </a:p>
          <a:p>
            <a:pPr lvl="1"/>
            <a:r>
              <a:rPr lang="nl-NL" sz="2000" dirty="0" smtClean="0"/>
              <a:t>Ingrediënten nakijken</a:t>
            </a:r>
          </a:p>
          <a:p>
            <a:r>
              <a:rPr lang="nl-NL" sz="2400" dirty="0" smtClean="0"/>
              <a:t>Klaargemaakte groente en fruit niet bewaren </a:t>
            </a:r>
            <a:r>
              <a:rPr lang="nl-NL" sz="2400" dirty="0" err="1" smtClean="0"/>
              <a:t>ivm</a:t>
            </a:r>
            <a:r>
              <a:rPr lang="nl-NL" sz="2400" dirty="0" smtClean="0"/>
              <a:t> bacteriële infecties</a:t>
            </a:r>
            <a:endParaRPr lang="nl-NL" sz="2400" dirty="0"/>
          </a:p>
        </p:txBody>
      </p:sp>
    </p:spTree>
    <p:extLst>
      <p:ext uri="{BB962C8B-B14F-4D97-AF65-F5344CB8AC3E}">
        <p14:creationId xmlns:p14="http://schemas.microsoft.com/office/powerpoint/2010/main" val="880533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Bijvoeding </a:t>
            </a:r>
            <a:r>
              <a:rPr lang="nl-NL" baseline="30000" dirty="0"/>
              <a:t>(3)</a:t>
            </a:r>
            <a:endParaRPr lang="nl-NL" dirty="0"/>
          </a:p>
        </p:txBody>
      </p:sp>
      <p:sp>
        <p:nvSpPr>
          <p:cNvPr id="3" name="Tijdelijke aanduiding voor inhoud 2"/>
          <p:cNvSpPr>
            <a:spLocks noGrp="1"/>
          </p:cNvSpPr>
          <p:nvPr>
            <p:ph idx="1"/>
          </p:nvPr>
        </p:nvSpPr>
        <p:spPr/>
        <p:txBody>
          <a:bodyPr/>
          <a:lstStyle/>
          <a:p>
            <a:r>
              <a:rPr lang="nl-NL" dirty="0" smtClean="0"/>
              <a:t>Wat geef je niet:</a:t>
            </a:r>
          </a:p>
          <a:p>
            <a:endParaRPr lang="nl-NL" dirty="0" smtClean="0"/>
          </a:p>
          <a:p>
            <a:endParaRPr lang="nl-NL" dirty="0"/>
          </a:p>
        </p:txBody>
      </p:sp>
      <p:pic>
        <p:nvPicPr>
          <p:cNvPr id="5" name="Afbeelding 4"/>
          <p:cNvPicPr>
            <a:picLocks noChangeAspect="1"/>
          </p:cNvPicPr>
          <p:nvPr/>
        </p:nvPicPr>
        <p:blipFill rotWithShape="1">
          <a:blip r:embed="rId2"/>
          <a:srcRect l="15947" t="11049" r="67318" b="4484"/>
          <a:stretch/>
        </p:blipFill>
        <p:spPr>
          <a:xfrm>
            <a:off x="1979712" y="341175"/>
            <a:ext cx="6120680" cy="6264696"/>
          </a:xfrm>
          <a:prstGeom prst="rect">
            <a:avLst/>
          </a:prstGeom>
        </p:spPr>
      </p:pic>
    </p:spTree>
    <p:extLst>
      <p:ext uri="{BB962C8B-B14F-4D97-AF65-F5344CB8AC3E}">
        <p14:creationId xmlns:p14="http://schemas.microsoft.com/office/powerpoint/2010/main" val="2067241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zwangere vrouw</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lnSpc>
                <a:spcPct val="107000"/>
              </a:lnSpc>
              <a:spcAft>
                <a:spcPts val="0"/>
              </a:spcAft>
              <a:buNone/>
            </a:pPr>
            <a:r>
              <a:rPr lang="nl-NL" sz="1900" dirty="0">
                <a:ea typeface="Times New Roman" panose="02020603050405020304" pitchFamily="18" charset="0"/>
              </a:rPr>
              <a:t>Opdracht 14.1</a:t>
            </a:r>
            <a:endParaRPr lang="nl-NL" sz="1900" dirty="0">
              <a:ea typeface="Calibri" panose="020F0502020204030204" pitchFamily="34" charset="0"/>
              <a:cs typeface="Times New Roman" panose="02020603050405020304" pitchFamily="18" charset="0"/>
            </a:endParaRPr>
          </a:p>
          <a:p>
            <a:pPr marL="0" indent="0">
              <a:lnSpc>
                <a:spcPct val="107000"/>
              </a:lnSpc>
              <a:spcAft>
                <a:spcPts val="0"/>
              </a:spcAft>
              <a:buNone/>
            </a:pPr>
            <a:r>
              <a:rPr lang="nl-NL" sz="1900" dirty="0">
                <a:ea typeface="Times New Roman" panose="02020603050405020304" pitchFamily="18" charset="0"/>
              </a:rPr>
              <a:t>Anouk was altijd met de lijn bezig en ervaart de zwangerschap als een verademing: nu ze toch dikker wordt, hoeft ze niet meer op de calorieën te letten!</a:t>
            </a:r>
            <a:endParaRPr lang="nl-NL" sz="1900" dirty="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nl-NL" sz="1900" dirty="0" smtClean="0">
                <a:ea typeface="Times New Roman" panose="02020603050405020304" pitchFamily="18" charset="0"/>
              </a:rPr>
              <a:t>A 	Ben </a:t>
            </a:r>
            <a:r>
              <a:rPr lang="nl-NL" sz="1900" dirty="0">
                <a:ea typeface="Times New Roman" panose="02020603050405020304" pitchFamily="18" charset="0"/>
              </a:rPr>
              <a:t>je het eens met haar gedachte? Geef aan waarom wel of waarom </a:t>
            </a:r>
            <a:r>
              <a:rPr lang="nl-NL" sz="1900" dirty="0" smtClean="0">
                <a:ea typeface="Times New Roman" panose="02020603050405020304" pitchFamily="18" charset="0"/>
              </a:rPr>
              <a:t>niet.</a:t>
            </a:r>
            <a:br>
              <a:rPr lang="nl-NL" sz="1900" dirty="0" smtClean="0">
                <a:ea typeface="Times New Roman" panose="02020603050405020304" pitchFamily="18" charset="0"/>
              </a:rPr>
            </a:br>
            <a:endParaRPr lang="nl-NL" sz="1900" dirty="0" smtClean="0">
              <a:ea typeface="Times New Roman" panose="02020603050405020304" pitchFamily="18" charset="0"/>
            </a:endParaRPr>
          </a:p>
          <a:p>
            <a:pPr marL="0" lvl="0" indent="0">
              <a:lnSpc>
                <a:spcPct val="107000"/>
              </a:lnSpc>
              <a:spcAft>
                <a:spcPts val="800"/>
              </a:spcAft>
              <a:buSzPts val="1000"/>
              <a:buNone/>
              <a:tabLst>
                <a:tab pos="457200" algn="l"/>
              </a:tabLst>
            </a:pPr>
            <a:endParaRPr lang="nl-NL" sz="1900" dirty="0">
              <a:solidFill>
                <a:srgbClr val="454545"/>
              </a:solidFill>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endParaRPr lang="nl-NL" sz="1900" dirty="0" smtClean="0">
              <a:solidFill>
                <a:srgbClr val="454545"/>
              </a:solidFill>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endParaRPr lang="nl-NL" sz="1900" dirty="0" smtClean="0">
              <a:solidFill>
                <a:srgbClr val="454545"/>
              </a:solidFill>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r>
              <a:rPr lang="nl-NL" sz="1900" dirty="0" smtClean="0">
                <a:ea typeface="Times New Roman" panose="02020603050405020304" pitchFamily="18" charset="0"/>
                <a:cs typeface="Times New Roman" panose="02020603050405020304" pitchFamily="18" charset="0"/>
              </a:rPr>
              <a:t>B</a:t>
            </a:r>
            <a:r>
              <a:rPr lang="nl-NL" sz="1900" dirty="0" smtClean="0">
                <a:ea typeface="Times New Roman" panose="02020603050405020304" pitchFamily="18" charset="0"/>
                <a:cs typeface="Times New Roman" panose="02020603050405020304" pitchFamily="18" charset="0"/>
              </a:rPr>
              <a:t>	</a:t>
            </a:r>
            <a:r>
              <a:rPr lang="nl-NL" sz="1900" dirty="0" smtClean="0">
                <a:ea typeface="Times New Roman" panose="02020603050405020304" pitchFamily="18" charset="0"/>
              </a:rPr>
              <a:t>Waarom </a:t>
            </a:r>
            <a:r>
              <a:rPr lang="nl-NL" sz="1900" dirty="0">
                <a:ea typeface="Times New Roman" panose="02020603050405020304" pitchFamily="18" charset="0"/>
              </a:rPr>
              <a:t>is een gezonde levensstijl al belangrijk op het moment dat een vrouw met anticonceptie stopt, ook al is ze nog niet </a:t>
            </a:r>
            <a:r>
              <a:rPr lang="nl-NL" sz="1900" dirty="0" smtClean="0">
                <a:ea typeface="Times New Roman" panose="02020603050405020304" pitchFamily="18" charset="0"/>
              </a:rPr>
              <a:t>zwanger?</a:t>
            </a:r>
            <a:br>
              <a:rPr lang="nl-NL" sz="1900" dirty="0" smtClean="0">
                <a:ea typeface="Times New Roman" panose="02020603050405020304" pitchFamily="18" charset="0"/>
              </a:rPr>
            </a:br>
            <a:endParaRPr lang="nl-NL" sz="1900" dirty="0">
              <a:ea typeface="Calibri" panose="020F0502020204030204" pitchFamily="34" charset="0"/>
              <a:cs typeface="Times New Roman" panose="02020603050405020304" pitchFamily="18" charset="0"/>
            </a:endParaRPr>
          </a:p>
          <a:p>
            <a:endParaRPr lang="nl-NL" dirty="0"/>
          </a:p>
        </p:txBody>
      </p:sp>
      <p:sp>
        <p:nvSpPr>
          <p:cNvPr id="5" name="Tekstvak 4"/>
          <p:cNvSpPr txBox="1"/>
          <p:nvPr/>
        </p:nvSpPr>
        <p:spPr>
          <a:xfrm>
            <a:off x="2024810" y="3002521"/>
            <a:ext cx="5904656" cy="1754326"/>
          </a:xfrm>
          <a:prstGeom prst="rect">
            <a:avLst/>
          </a:prstGeom>
          <a:noFill/>
        </p:spPr>
        <p:txBody>
          <a:bodyPr wrap="square" rtlCol="0">
            <a:spAutoFit/>
          </a:bodyPr>
          <a:lstStyle/>
          <a:p>
            <a:pPr lvl="0"/>
            <a:r>
              <a:rPr lang="nl-NL" i="1" dirty="0">
                <a:solidFill>
                  <a:srgbClr val="0070C0"/>
                </a:solidFill>
              </a:rPr>
              <a:t>Niet mee eens. Juist tijdens de zwangerschap is het belangrijk om gezond te eten. Je eet ook voor je kind. Gemiddeld komt een vrouw 12 kilo aan tijdens de zwangerschap. Na de bevalling raakt ze die geleidelijk kwijt. Wil ze de extra kilo’s kwijtraken, dan moet ze gaan lijnen.</a:t>
            </a:r>
          </a:p>
          <a:p>
            <a:endParaRPr lang="nl-NL" dirty="0"/>
          </a:p>
        </p:txBody>
      </p:sp>
      <p:sp>
        <p:nvSpPr>
          <p:cNvPr id="6" name="Tekstvak 5"/>
          <p:cNvSpPr txBox="1"/>
          <p:nvPr/>
        </p:nvSpPr>
        <p:spPr>
          <a:xfrm>
            <a:off x="2024810" y="5525998"/>
            <a:ext cx="4320480" cy="1200329"/>
          </a:xfrm>
          <a:prstGeom prst="rect">
            <a:avLst/>
          </a:prstGeom>
          <a:noFill/>
        </p:spPr>
        <p:txBody>
          <a:bodyPr wrap="square" rtlCol="0">
            <a:spAutoFit/>
          </a:bodyPr>
          <a:lstStyle/>
          <a:p>
            <a:pPr lvl="0"/>
            <a:r>
              <a:rPr lang="nl-NL" i="1" dirty="0">
                <a:solidFill>
                  <a:srgbClr val="0070C0"/>
                </a:solidFill>
              </a:rPr>
              <a:t>Je weet nooit op welk moment de bevruchting plaatsvindt. Als je gezond leeft, geef je je kind de beste start.</a:t>
            </a:r>
          </a:p>
          <a:p>
            <a:endParaRPr lang="nl-NL" dirty="0"/>
          </a:p>
        </p:txBody>
      </p:sp>
    </p:spTree>
    <p:extLst>
      <p:ext uri="{BB962C8B-B14F-4D97-AF65-F5344CB8AC3E}">
        <p14:creationId xmlns:p14="http://schemas.microsoft.com/office/powerpoint/2010/main" val="150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Rapley</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r>
              <a:rPr lang="nl-NL" sz="2400" dirty="0" smtClean="0"/>
              <a:t>Vanaf 6 maanden, </a:t>
            </a:r>
            <a:r>
              <a:rPr lang="nl-NL" sz="2400" dirty="0" err="1" smtClean="0"/>
              <a:t>ivm</a:t>
            </a:r>
            <a:r>
              <a:rPr lang="nl-NL" sz="2400" dirty="0" smtClean="0"/>
              <a:t> darmrijping</a:t>
            </a:r>
          </a:p>
          <a:p>
            <a:r>
              <a:rPr lang="nl-NL" sz="2400" dirty="0" smtClean="0"/>
              <a:t>Direct vast voedsel</a:t>
            </a:r>
          </a:p>
          <a:p>
            <a:r>
              <a:rPr lang="nl-NL" sz="2400" dirty="0" smtClean="0"/>
              <a:t>Eerste jaar borstvoeding, hoofdvoeding</a:t>
            </a:r>
          </a:p>
          <a:p>
            <a:r>
              <a:rPr lang="nl-NL" sz="2400" dirty="0" smtClean="0"/>
              <a:t>Geen honing, zout en suiker</a:t>
            </a:r>
          </a:p>
          <a:p>
            <a:endParaRPr lang="nl-NL" sz="2400" dirty="0"/>
          </a:p>
          <a:p>
            <a:r>
              <a:rPr lang="nl-NL" sz="2400" dirty="0" smtClean="0"/>
              <a:t>Ontwikkeling motoriek</a:t>
            </a:r>
          </a:p>
          <a:p>
            <a:r>
              <a:rPr lang="nl-NL" sz="2400" dirty="0" smtClean="0"/>
              <a:t>Smaken en texturen leren kennen</a:t>
            </a:r>
          </a:p>
          <a:p>
            <a:endParaRPr lang="nl-NL" sz="2400" dirty="0"/>
          </a:p>
          <a:p>
            <a:endParaRPr lang="nl-NL" sz="2400" dirty="0" smtClean="0"/>
          </a:p>
        </p:txBody>
      </p:sp>
    </p:spTree>
    <p:extLst>
      <p:ext uri="{BB962C8B-B14F-4D97-AF65-F5344CB8AC3E}">
        <p14:creationId xmlns:p14="http://schemas.microsoft.com/office/powerpoint/2010/main" val="850367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Rapley</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endParaRPr lang="nl-NL" sz="2400" dirty="0"/>
          </a:p>
          <a:p>
            <a:endParaRPr lang="nl-NL" sz="2400" dirty="0" smtClean="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1466" y="1497053"/>
            <a:ext cx="6858000" cy="385762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59844" y="1500188"/>
            <a:ext cx="6858000" cy="3857625"/>
          </a:xfrm>
          <a:prstGeom prst="rect">
            <a:avLst/>
          </a:prstGeom>
        </p:spPr>
      </p:pic>
    </p:spTree>
    <p:extLst>
      <p:ext uri="{BB962C8B-B14F-4D97-AF65-F5344CB8AC3E}">
        <p14:creationId xmlns:p14="http://schemas.microsoft.com/office/powerpoint/2010/main" val="960710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les</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r>
              <a:rPr lang="nl-NL" sz="2400" dirty="0" smtClean="0"/>
              <a:t>Voeding zuigelingen</a:t>
            </a:r>
          </a:p>
          <a:p>
            <a:r>
              <a:rPr lang="nl-NL" sz="2400" dirty="0" smtClean="0"/>
              <a:t>Borstvoeding</a:t>
            </a:r>
          </a:p>
          <a:p>
            <a:r>
              <a:rPr lang="nl-NL" sz="2400" dirty="0" smtClean="0"/>
              <a:t>Kunstvoeding</a:t>
            </a:r>
          </a:p>
          <a:p>
            <a:r>
              <a:rPr lang="nl-NL" sz="2400" dirty="0" smtClean="0"/>
              <a:t>Bijvoeding</a:t>
            </a:r>
            <a:r>
              <a:rPr lang="nl-NL" sz="2400" b="1" dirty="0" smtClean="0"/>
              <a:t> </a:t>
            </a:r>
          </a:p>
          <a:p>
            <a:r>
              <a:rPr lang="nl-NL" sz="2400" b="1" dirty="0"/>
              <a:t>G</a:t>
            </a:r>
            <a:r>
              <a:rPr lang="nl-NL" sz="2400" b="1" dirty="0" smtClean="0"/>
              <a:t>ebitsverzorging</a:t>
            </a:r>
          </a:p>
          <a:p>
            <a:endParaRPr lang="nl-NL" sz="3200" dirty="0" smtClean="0"/>
          </a:p>
        </p:txBody>
      </p:sp>
    </p:spTree>
    <p:extLst>
      <p:ext uri="{BB962C8B-B14F-4D97-AF65-F5344CB8AC3E}">
        <p14:creationId xmlns:p14="http://schemas.microsoft.com/office/powerpoint/2010/main" val="179535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Gebitsverzorging</a:t>
            </a:r>
            <a:r>
              <a:rPr lang="nl-NL" baseline="30000" dirty="0" smtClean="0"/>
              <a:t>(1)</a:t>
            </a:r>
            <a:endParaRPr lang="nl-NL" dirty="0"/>
          </a:p>
        </p:txBody>
      </p:sp>
      <p:sp>
        <p:nvSpPr>
          <p:cNvPr id="3" name="Tijdelijke aanduiding voor inhoud 2"/>
          <p:cNvSpPr>
            <a:spLocks noGrp="1"/>
          </p:cNvSpPr>
          <p:nvPr>
            <p:ph idx="1"/>
          </p:nvPr>
        </p:nvSpPr>
        <p:spPr>
          <a:xfrm>
            <a:off x="2843808" y="1196752"/>
            <a:ext cx="6635080" cy="4929411"/>
          </a:xfrm>
        </p:spPr>
        <p:txBody>
          <a:bodyPr/>
          <a:lstStyle/>
          <a:p>
            <a:r>
              <a:rPr lang="nl-NL" sz="2400" dirty="0" smtClean="0"/>
              <a:t>Vanaf de eerste tandjes</a:t>
            </a:r>
          </a:p>
          <a:p>
            <a:r>
              <a:rPr lang="nl-NL" sz="2400" dirty="0" smtClean="0"/>
              <a:t>Maximaal 7 eetmomenten</a:t>
            </a:r>
          </a:p>
          <a:p>
            <a:r>
              <a:rPr lang="nl-NL" sz="2400" dirty="0" smtClean="0"/>
              <a:t>Overstap fles – beker</a:t>
            </a:r>
          </a:p>
          <a:p>
            <a:endParaRPr lang="nl-NL" dirty="0"/>
          </a:p>
        </p:txBody>
      </p:sp>
    </p:spTree>
    <p:extLst>
      <p:ext uri="{BB962C8B-B14F-4D97-AF65-F5344CB8AC3E}">
        <p14:creationId xmlns:p14="http://schemas.microsoft.com/office/powerpoint/2010/main" val="3357663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voor volgende week</a:t>
            </a:r>
            <a:endParaRPr lang="nl-NL" dirty="0"/>
          </a:p>
        </p:txBody>
      </p:sp>
      <p:sp>
        <p:nvSpPr>
          <p:cNvPr id="3" name="Tijdelijke aanduiding voor inhoud 2"/>
          <p:cNvSpPr>
            <a:spLocks noGrp="1"/>
          </p:cNvSpPr>
          <p:nvPr>
            <p:ph idx="1"/>
          </p:nvPr>
        </p:nvSpPr>
        <p:spPr/>
        <p:txBody>
          <a:bodyPr/>
          <a:lstStyle/>
          <a:p>
            <a:r>
              <a:rPr lang="nl-NL" dirty="0" smtClean="0"/>
              <a:t>Opdrachten maken uit ‘Voedingsleer’</a:t>
            </a:r>
          </a:p>
          <a:p>
            <a:pPr marL="0" indent="0">
              <a:buNone/>
            </a:pPr>
            <a:r>
              <a:rPr lang="nl-NL" dirty="0" smtClean="0"/>
              <a:t>15.1, 15.4, 15.11, 15.12</a:t>
            </a:r>
            <a:endParaRPr lang="nl-NL" dirty="0"/>
          </a:p>
        </p:txBody>
      </p:sp>
    </p:spTree>
    <p:extLst>
      <p:ext uri="{BB962C8B-B14F-4D97-AF65-F5344CB8AC3E}">
        <p14:creationId xmlns:p14="http://schemas.microsoft.com/office/powerpoint/2010/main" val="3059863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Gebruikte bronnen</a:t>
            </a:r>
            <a:endParaRPr lang="nl-NL" dirty="0"/>
          </a:p>
        </p:txBody>
      </p:sp>
      <p:sp>
        <p:nvSpPr>
          <p:cNvPr id="3" name="Tijdelijke aanduiding voor inhoud 2"/>
          <p:cNvSpPr>
            <a:spLocks noGrp="1"/>
          </p:cNvSpPr>
          <p:nvPr>
            <p:ph idx="1"/>
          </p:nvPr>
        </p:nvSpPr>
        <p:spPr/>
        <p:txBody>
          <a:bodyPr/>
          <a:lstStyle/>
          <a:p>
            <a:pPr marL="0" indent="0">
              <a:buNone/>
            </a:pPr>
            <a:r>
              <a:rPr lang="nl-NL" sz="1800" baseline="30000" dirty="0" smtClean="0"/>
              <a:t>(1)</a:t>
            </a:r>
            <a:r>
              <a:rPr lang="nl-NL" sz="1800" dirty="0" smtClean="0"/>
              <a:t> Voedingsleer hoofdstuk 15</a:t>
            </a:r>
          </a:p>
          <a:p>
            <a:pPr marL="0" indent="0">
              <a:buNone/>
            </a:pPr>
            <a:r>
              <a:rPr lang="nl-NL" sz="1800" baseline="30000" dirty="0" smtClean="0"/>
              <a:t>(2) </a:t>
            </a:r>
            <a:r>
              <a:rPr lang="nl-NL" sz="1800" dirty="0" smtClean="0"/>
              <a:t>Voedingscentrum </a:t>
            </a:r>
            <a:r>
              <a:rPr lang="nl-NL" sz="1800" dirty="0" err="1" smtClean="0"/>
              <a:t>Factsheet</a:t>
            </a:r>
            <a:r>
              <a:rPr lang="nl-NL" sz="1800" dirty="0" smtClean="0"/>
              <a:t> borstvoeding</a:t>
            </a:r>
          </a:p>
          <a:p>
            <a:pPr marL="0" indent="0">
              <a:buNone/>
            </a:pPr>
            <a:r>
              <a:rPr lang="nl-NL" sz="1800" baseline="30000" dirty="0" smtClean="0"/>
              <a:t>(3)</a:t>
            </a:r>
            <a:r>
              <a:rPr lang="nl-NL" sz="1800" dirty="0"/>
              <a:t> </a:t>
            </a:r>
            <a:r>
              <a:rPr lang="nl-NL" sz="1800" dirty="0">
                <a:hlinkClick r:id="rId2"/>
              </a:rPr>
              <a:t>http://www.voedingscentrum.nl/nl/mijn-kind-en-ik/eerste-hapjes/de-oefenhapjes-4-tot-8-maanden-.</a:t>
            </a:r>
            <a:r>
              <a:rPr lang="nl-NL" sz="1800" dirty="0" smtClean="0">
                <a:hlinkClick r:id="rId2"/>
              </a:rPr>
              <a:t>aspx</a:t>
            </a:r>
            <a:endParaRPr lang="nl-NL" sz="1800" dirty="0" smtClean="0"/>
          </a:p>
          <a:p>
            <a:pPr marL="0" indent="0">
              <a:buNone/>
            </a:pPr>
            <a:r>
              <a:rPr lang="nl-NL" sz="1800" baseline="30000" dirty="0">
                <a:hlinkClick r:id="rId3"/>
              </a:rPr>
              <a:t>http://</a:t>
            </a:r>
            <a:r>
              <a:rPr lang="nl-NL" sz="1800" baseline="30000" dirty="0" smtClean="0">
                <a:hlinkClick r:id="rId3"/>
              </a:rPr>
              <a:t>www.voedingscentrum.nl/Assets/Uploads/voedingscentrum/Documents/Consumenten/Mijn%20kind%20en%20ik/Eerste%20hapjes/Niet%20eten%20kinderen%20tot%201%20jaar%2002062016.pdf</a:t>
            </a:r>
            <a:endParaRPr lang="nl-NL" sz="1800" baseline="30000" dirty="0" smtClean="0"/>
          </a:p>
          <a:p>
            <a:pPr marL="0" indent="0">
              <a:buNone/>
            </a:pPr>
            <a:endParaRPr lang="nl-NL" sz="1800" baseline="30000" dirty="0" smtClean="0"/>
          </a:p>
          <a:p>
            <a:pPr marL="0" indent="0">
              <a:buNone/>
            </a:pPr>
            <a:endParaRPr lang="nl-NL" sz="1800" dirty="0"/>
          </a:p>
          <a:p>
            <a:pPr marL="0" indent="0">
              <a:buNone/>
            </a:pPr>
            <a:endParaRPr lang="nl-NL" sz="1800" dirty="0"/>
          </a:p>
          <a:p>
            <a:pPr marL="0" indent="0">
              <a:buNone/>
            </a:pPr>
            <a:endParaRPr lang="nl-NL" sz="1800" dirty="0" smtClean="0"/>
          </a:p>
          <a:p>
            <a:endParaRPr lang="nl-NL" dirty="0"/>
          </a:p>
        </p:txBody>
      </p:sp>
    </p:spTree>
    <p:extLst>
      <p:ext uri="{BB962C8B-B14F-4D97-AF65-F5344CB8AC3E}">
        <p14:creationId xmlns:p14="http://schemas.microsoft.com/office/powerpoint/2010/main" val="2762229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 zwangere vrouw</a:t>
            </a:r>
          </a:p>
        </p:txBody>
      </p:sp>
      <p:sp>
        <p:nvSpPr>
          <p:cNvPr id="3" name="Tijdelijke aanduiding voor inhoud 2"/>
          <p:cNvSpPr>
            <a:spLocks noGrp="1"/>
          </p:cNvSpPr>
          <p:nvPr>
            <p:ph idx="1"/>
          </p:nvPr>
        </p:nvSpPr>
        <p:spPr/>
        <p:txBody>
          <a:bodyPr>
            <a:normAutofit fontScale="70000" lnSpcReduction="20000"/>
          </a:bodyPr>
          <a:lstStyle/>
          <a:p>
            <a:pPr marL="0" indent="0">
              <a:lnSpc>
                <a:spcPct val="107000"/>
              </a:lnSpc>
              <a:spcAft>
                <a:spcPts val="0"/>
              </a:spcAft>
              <a:buNone/>
            </a:pPr>
            <a:r>
              <a:rPr lang="nl-NL" sz="2900" dirty="0">
                <a:ea typeface="Times New Roman" panose="02020603050405020304" pitchFamily="18" charset="0"/>
              </a:rPr>
              <a:t>Opdracht 14.2</a:t>
            </a:r>
            <a:endParaRPr lang="nl-NL" sz="2900" dirty="0">
              <a:ea typeface="Calibri" panose="020F0502020204030204" pitchFamily="34" charset="0"/>
              <a:cs typeface="Times New Roman" panose="02020603050405020304" pitchFamily="18" charset="0"/>
            </a:endParaRPr>
          </a:p>
          <a:p>
            <a:pPr marL="0" indent="0">
              <a:lnSpc>
                <a:spcPct val="107000"/>
              </a:lnSpc>
              <a:spcAft>
                <a:spcPts val="0"/>
              </a:spcAft>
              <a:buNone/>
            </a:pPr>
            <a:r>
              <a:rPr lang="nl-NL" sz="2900" dirty="0">
                <a:ea typeface="Times New Roman" panose="02020603050405020304" pitchFamily="18" charset="0"/>
              </a:rPr>
              <a:t>Bestudeer het dagmenu van Anouk, die net een maand zwanger is.</a:t>
            </a:r>
            <a:endParaRPr lang="nl-NL" sz="2900" dirty="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nl-NL" sz="2900" dirty="0" smtClean="0">
                <a:ea typeface="Times New Roman" panose="02020603050405020304" pitchFamily="18" charset="0"/>
              </a:rPr>
              <a:t>A	Ontbijt</a:t>
            </a:r>
            <a:r>
              <a:rPr lang="nl-NL" sz="2900" dirty="0">
                <a:ea typeface="Times New Roman" panose="02020603050405020304" pitchFamily="18" charset="0"/>
              </a:rPr>
              <a:t>: twee sneetjes witbrood met halvarine en jam, twee kopjes koffie met melk en </a:t>
            </a:r>
            <a:r>
              <a:rPr lang="nl-NL" sz="2900" dirty="0" smtClean="0">
                <a:ea typeface="Times New Roman" panose="02020603050405020304" pitchFamily="18" charset="0"/>
              </a:rPr>
              <a:t>suiker.</a:t>
            </a:r>
            <a:r>
              <a:rPr lang="nl-NL" sz="2900" dirty="0" smtClean="0">
                <a:ea typeface="Times New Roman" panose="02020603050405020304" pitchFamily="18" charset="0"/>
                <a:cs typeface="Times New Roman" panose="02020603050405020304" pitchFamily="18" charset="0"/>
              </a:rPr>
              <a:t/>
            </a:r>
            <a:br>
              <a:rPr lang="nl-NL" sz="2900" dirty="0" smtClean="0">
                <a:ea typeface="Times New Roman" panose="02020603050405020304" pitchFamily="18" charset="0"/>
                <a:cs typeface="Times New Roman" panose="02020603050405020304" pitchFamily="18" charset="0"/>
              </a:rPr>
            </a:br>
            <a:r>
              <a:rPr lang="nl-NL" sz="2900" dirty="0" smtClean="0">
                <a:ea typeface="Times New Roman" panose="02020603050405020304" pitchFamily="18" charset="0"/>
                <a:cs typeface="Times New Roman" panose="02020603050405020304" pitchFamily="18" charset="0"/>
              </a:rPr>
              <a:t>B	</a:t>
            </a:r>
            <a:r>
              <a:rPr lang="nl-NL" sz="2900" dirty="0" smtClean="0">
                <a:ea typeface="Times New Roman" panose="02020603050405020304" pitchFamily="18" charset="0"/>
              </a:rPr>
              <a:t>Tussendoor</a:t>
            </a:r>
            <a:r>
              <a:rPr lang="nl-NL" sz="2900" dirty="0">
                <a:ea typeface="Times New Roman" panose="02020603050405020304" pitchFamily="18" charset="0"/>
              </a:rPr>
              <a:t>: klein zakje drop, plak ontbijtkoek, twee koppen koffie, halve </a:t>
            </a:r>
            <a:r>
              <a:rPr lang="nl-NL" sz="2900" dirty="0" smtClean="0">
                <a:ea typeface="Times New Roman" panose="02020603050405020304" pitchFamily="18" charset="0"/>
              </a:rPr>
              <a:t>banaan.</a:t>
            </a:r>
            <a:r>
              <a:rPr lang="nl-NL" sz="2900" dirty="0" smtClean="0">
                <a:ea typeface="Times New Roman" panose="02020603050405020304" pitchFamily="18" charset="0"/>
                <a:cs typeface="Times New Roman" panose="02020603050405020304" pitchFamily="18" charset="0"/>
              </a:rPr>
              <a:t/>
            </a:r>
            <a:br>
              <a:rPr lang="nl-NL" sz="2900" dirty="0" smtClean="0">
                <a:ea typeface="Times New Roman" panose="02020603050405020304" pitchFamily="18" charset="0"/>
                <a:cs typeface="Times New Roman" panose="02020603050405020304" pitchFamily="18" charset="0"/>
              </a:rPr>
            </a:br>
            <a:r>
              <a:rPr lang="nl-NL" sz="2900" dirty="0" smtClean="0">
                <a:ea typeface="Times New Roman" panose="02020603050405020304" pitchFamily="18" charset="0"/>
                <a:cs typeface="Times New Roman" panose="02020603050405020304" pitchFamily="18" charset="0"/>
              </a:rPr>
              <a:t>C	</a:t>
            </a:r>
            <a:r>
              <a:rPr lang="nl-NL" sz="2900" dirty="0" smtClean="0">
                <a:ea typeface="Times New Roman" panose="02020603050405020304" pitchFamily="18" charset="0"/>
              </a:rPr>
              <a:t>Lunch</a:t>
            </a:r>
            <a:r>
              <a:rPr lang="nl-NL" sz="2900" dirty="0">
                <a:ea typeface="Times New Roman" panose="02020603050405020304" pitchFamily="18" charset="0"/>
              </a:rPr>
              <a:t>: stokbroodje met filet americain, beker koffie met melk en suiker; tussendoor: kop koffie, </a:t>
            </a:r>
            <a:r>
              <a:rPr lang="nl-NL" sz="2900" dirty="0" smtClean="0">
                <a:ea typeface="Times New Roman" panose="02020603050405020304" pitchFamily="18" charset="0"/>
              </a:rPr>
              <a:t>eierkoek.</a:t>
            </a:r>
            <a:r>
              <a:rPr lang="nl-NL" sz="2900" dirty="0" smtClean="0">
                <a:ea typeface="Times New Roman" panose="02020603050405020304" pitchFamily="18" charset="0"/>
                <a:cs typeface="Times New Roman" panose="02020603050405020304" pitchFamily="18" charset="0"/>
              </a:rPr>
              <a:t/>
            </a:r>
            <a:br>
              <a:rPr lang="nl-NL" sz="2900" dirty="0" smtClean="0">
                <a:ea typeface="Times New Roman" panose="02020603050405020304" pitchFamily="18" charset="0"/>
                <a:cs typeface="Times New Roman" panose="02020603050405020304" pitchFamily="18" charset="0"/>
              </a:rPr>
            </a:br>
            <a:r>
              <a:rPr lang="nl-NL" sz="2900" dirty="0" smtClean="0">
                <a:ea typeface="Times New Roman" panose="02020603050405020304" pitchFamily="18" charset="0"/>
                <a:cs typeface="Times New Roman" panose="02020603050405020304" pitchFamily="18" charset="0"/>
              </a:rPr>
              <a:t>D	</a:t>
            </a:r>
            <a:r>
              <a:rPr lang="nl-NL" sz="2900" dirty="0" smtClean="0">
                <a:ea typeface="Times New Roman" panose="02020603050405020304" pitchFamily="18" charset="0"/>
              </a:rPr>
              <a:t>Warme </a:t>
            </a:r>
            <a:r>
              <a:rPr lang="nl-NL" sz="2900" dirty="0">
                <a:ea typeface="Times New Roman" panose="02020603050405020304" pitchFamily="18" charset="0"/>
              </a:rPr>
              <a:t>maaltijd: biefstukje medium gebakken, gebakken aardappels, sla met tomaat</a:t>
            </a:r>
            <a:r>
              <a:rPr lang="nl-NL" sz="2900" dirty="0" smtClean="0">
                <a:ea typeface="Times New Roman" panose="02020603050405020304" pitchFamily="18" charset="0"/>
              </a:rPr>
              <a:t>.</a:t>
            </a:r>
            <a:r>
              <a:rPr lang="nl-NL" sz="2900" dirty="0" smtClean="0">
                <a:ea typeface="Times New Roman" panose="02020603050405020304" pitchFamily="18" charset="0"/>
                <a:cs typeface="Times New Roman" panose="02020603050405020304" pitchFamily="18" charset="0"/>
              </a:rPr>
              <a:t/>
            </a:r>
            <a:br>
              <a:rPr lang="nl-NL" sz="2900" dirty="0" smtClean="0">
                <a:ea typeface="Times New Roman" panose="02020603050405020304" pitchFamily="18" charset="0"/>
                <a:cs typeface="Times New Roman" panose="02020603050405020304" pitchFamily="18" charset="0"/>
              </a:rPr>
            </a:br>
            <a:r>
              <a:rPr lang="nl-NL" sz="2900" dirty="0" smtClean="0">
                <a:ea typeface="Times New Roman" panose="02020603050405020304" pitchFamily="18" charset="0"/>
                <a:cs typeface="Times New Roman" panose="02020603050405020304" pitchFamily="18" charset="0"/>
              </a:rPr>
              <a:t>E	</a:t>
            </a:r>
            <a:r>
              <a:rPr lang="nl-NL" sz="2900" dirty="0" smtClean="0">
                <a:ea typeface="Times New Roman" panose="02020603050405020304" pitchFamily="18" charset="0"/>
              </a:rPr>
              <a:t>’s </a:t>
            </a:r>
            <a:r>
              <a:rPr lang="nl-NL" sz="2900" dirty="0">
                <a:ea typeface="Times New Roman" panose="02020603050405020304" pitchFamily="18" charset="0"/>
              </a:rPr>
              <a:t>Avonds: twee koppen koffie met melk en suiker, biscuitje, paar dropjes, witte boterham met een </a:t>
            </a:r>
            <a:r>
              <a:rPr lang="nl-NL" sz="2900" dirty="0" smtClean="0">
                <a:ea typeface="Times New Roman" panose="02020603050405020304" pitchFamily="18" charset="0"/>
              </a:rPr>
              <a:t>plakje</a:t>
            </a:r>
            <a:br>
              <a:rPr lang="nl-NL" sz="2900" dirty="0" smtClean="0">
                <a:ea typeface="Times New Roman" panose="02020603050405020304" pitchFamily="18" charset="0"/>
              </a:rPr>
            </a:br>
            <a:r>
              <a:rPr lang="nl-NL" sz="2900" dirty="0" smtClean="0"/>
              <a:t>Beoordeel </a:t>
            </a:r>
            <a:r>
              <a:rPr lang="nl-NL" sz="2900" dirty="0"/>
              <a:t>dit menu en geef aan of Anouk iets aan haar voedingsgewoonten moet veranderen nu ze zwanger is. Licht je antwoord toe.</a:t>
            </a:r>
          </a:p>
          <a:p>
            <a:endParaRPr lang="nl-NL" dirty="0"/>
          </a:p>
        </p:txBody>
      </p:sp>
    </p:spTree>
    <p:extLst>
      <p:ext uri="{BB962C8B-B14F-4D97-AF65-F5344CB8AC3E}">
        <p14:creationId xmlns:p14="http://schemas.microsoft.com/office/powerpoint/2010/main" val="165720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 zwangere vrouw</a:t>
            </a:r>
          </a:p>
        </p:txBody>
      </p:sp>
      <p:sp>
        <p:nvSpPr>
          <p:cNvPr id="3" name="Tijdelijke aanduiding voor inhoud 2"/>
          <p:cNvSpPr>
            <a:spLocks noGrp="1"/>
          </p:cNvSpPr>
          <p:nvPr>
            <p:ph idx="1"/>
          </p:nvPr>
        </p:nvSpPr>
        <p:spPr/>
        <p:txBody>
          <a:bodyPr>
            <a:normAutofit/>
          </a:bodyPr>
          <a:lstStyle/>
          <a:p>
            <a:r>
              <a:rPr lang="nl-NL" sz="1800" i="1" dirty="0">
                <a:solidFill>
                  <a:srgbClr val="0070C0"/>
                </a:solidFill>
              </a:rPr>
              <a:t>Om verstopping te voorkomen kan Anouk beter volkoren brood nemen. </a:t>
            </a:r>
          </a:p>
          <a:p>
            <a:r>
              <a:rPr lang="nl-NL" sz="1800" i="1" dirty="0">
                <a:solidFill>
                  <a:srgbClr val="0070C0"/>
                </a:solidFill>
              </a:rPr>
              <a:t>Ze drinkt ook te veel koffie. Meer dan vier koppen per dag geeft een risico op een lager geboortegewicht van het kind. </a:t>
            </a:r>
          </a:p>
          <a:p>
            <a:r>
              <a:rPr lang="nl-NL" sz="1800" i="1" dirty="0">
                <a:solidFill>
                  <a:srgbClr val="0070C0"/>
                </a:solidFill>
              </a:rPr>
              <a:t>Drop verhoogt de bloeddruk en kan ze beter laten staan. </a:t>
            </a:r>
          </a:p>
          <a:p>
            <a:r>
              <a:rPr lang="nl-NL" sz="1800" i="1" dirty="0">
                <a:solidFill>
                  <a:srgbClr val="0070C0"/>
                </a:solidFill>
              </a:rPr>
              <a:t>Dat geldt eveneens voor filet americain en een medium doorbakken biefstukje. Rauw vlees kan toxoplasmose veroorzaken waardoor afwijkingen aan de vrucht kunnen ontstaan, of een besmetting met de listeriabacterie waardoor er een spontane abortus kan optreden.</a:t>
            </a:r>
          </a:p>
          <a:p>
            <a:endParaRPr lang="nl-NL" dirty="0"/>
          </a:p>
        </p:txBody>
      </p:sp>
    </p:spTree>
    <p:extLst>
      <p:ext uri="{BB962C8B-B14F-4D97-AF65-F5344CB8AC3E}">
        <p14:creationId xmlns:p14="http://schemas.microsoft.com/office/powerpoint/2010/main" val="97573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zwangere vrouw</a:t>
            </a:r>
            <a:endParaRPr lang="nl-NL" dirty="0"/>
          </a:p>
        </p:txBody>
      </p:sp>
      <p:sp>
        <p:nvSpPr>
          <p:cNvPr id="3" name="Tijdelijke aanduiding voor inhoud 2"/>
          <p:cNvSpPr>
            <a:spLocks noGrp="1"/>
          </p:cNvSpPr>
          <p:nvPr>
            <p:ph idx="1"/>
          </p:nvPr>
        </p:nvSpPr>
        <p:spPr/>
        <p:txBody>
          <a:bodyPr>
            <a:normAutofit/>
          </a:bodyPr>
          <a:lstStyle/>
          <a:p>
            <a:pPr marL="0" indent="0">
              <a:lnSpc>
                <a:spcPct val="107000"/>
              </a:lnSpc>
              <a:spcAft>
                <a:spcPts val="0"/>
              </a:spcAft>
              <a:buNone/>
            </a:pPr>
            <a:r>
              <a:rPr lang="nl-NL" sz="1800" dirty="0">
                <a:ea typeface="Times New Roman" panose="02020603050405020304" pitchFamily="18" charset="0"/>
              </a:rPr>
              <a:t>Opdracht 14.3</a:t>
            </a:r>
            <a:endParaRPr lang="nl-NL" sz="1800" dirty="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nl-NL" sz="1800" dirty="0" smtClean="0">
                <a:ea typeface="Times New Roman" panose="02020603050405020304" pitchFamily="18" charset="0"/>
              </a:rPr>
              <a:t>A	Geef </a:t>
            </a:r>
            <a:r>
              <a:rPr lang="nl-NL" sz="1800" dirty="0">
                <a:ea typeface="Times New Roman" panose="02020603050405020304" pitchFamily="18" charset="0"/>
              </a:rPr>
              <a:t>aan waarom een vrouw die zwanger wil worden, het best al vier weken voordat ze de anticonceptie staakt met het slikken van foliumzuur kan </a:t>
            </a:r>
            <a:r>
              <a:rPr lang="nl-NL" sz="1800" dirty="0" smtClean="0">
                <a:ea typeface="Times New Roman" panose="02020603050405020304" pitchFamily="18" charset="0"/>
              </a:rPr>
              <a:t>beginnen.</a:t>
            </a:r>
            <a:br>
              <a:rPr lang="nl-NL" sz="1800" dirty="0" smtClean="0">
                <a:ea typeface="Times New Roman" panose="02020603050405020304" pitchFamily="18" charset="0"/>
              </a:rPr>
            </a:br>
            <a:r>
              <a:rPr lang="nl-NL" sz="1800" i="1" dirty="0" smtClean="0">
                <a:solidFill>
                  <a:srgbClr val="0070C0"/>
                </a:solidFill>
              </a:rPr>
              <a:t/>
            </a:r>
            <a:br>
              <a:rPr lang="nl-NL" sz="1800" i="1" dirty="0" smtClean="0">
                <a:solidFill>
                  <a:srgbClr val="0070C0"/>
                </a:solidFill>
              </a:rPr>
            </a:br>
            <a:endParaRPr lang="nl-NL" sz="1800" i="1" dirty="0" smtClean="0">
              <a:solidFill>
                <a:srgbClr val="0070C0"/>
              </a:solidFill>
            </a:endParaRPr>
          </a:p>
          <a:p>
            <a:pPr marL="0" lvl="0" indent="0">
              <a:lnSpc>
                <a:spcPct val="107000"/>
              </a:lnSpc>
              <a:spcAft>
                <a:spcPts val="800"/>
              </a:spcAft>
              <a:buSzPts val="1000"/>
              <a:buNone/>
              <a:tabLst>
                <a:tab pos="457200" algn="l"/>
              </a:tabLst>
            </a:pPr>
            <a:endParaRPr lang="nl-NL" sz="1800" i="1" dirty="0">
              <a:solidFill>
                <a:srgbClr val="0070C0"/>
              </a:solidFill>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r>
              <a:rPr lang="nl-NL" sz="1800" dirty="0" smtClean="0">
                <a:ea typeface="Times New Roman" panose="02020603050405020304" pitchFamily="18" charset="0"/>
                <a:cs typeface="Times New Roman" panose="02020603050405020304" pitchFamily="18" charset="0"/>
              </a:rPr>
              <a:t/>
            </a:r>
            <a:br>
              <a:rPr lang="nl-NL" sz="1800" dirty="0" smtClean="0">
                <a:ea typeface="Times New Roman" panose="02020603050405020304" pitchFamily="18" charset="0"/>
                <a:cs typeface="Times New Roman" panose="02020603050405020304" pitchFamily="18" charset="0"/>
              </a:rPr>
            </a:br>
            <a:r>
              <a:rPr lang="nl-NL" sz="1800" dirty="0" smtClean="0">
                <a:ea typeface="Times New Roman" panose="02020603050405020304" pitchFamily="18" charset="0"/>
                <a:cs typeface="Times New Roman" panose="02020603050405020304" pitchFamily="18" charset="0"/>
              </a:rPr>
              <a:t>B	</a:t>
            </a:r>
            <a:r>
              <a:rPr lang="nl-NL" sz="1800" dirty="0" smtClean="0">
                <a:ea typeface="Times New Roman" panose="02020603050405020304" pitchFamily="18" charset="0"/>
              </a:rPr>
              <a:t>Waarom </a:t>
            </a:r>
            <a:r>
              <a:rPr lang="nl-NL" sz="1800" dirty="0">
                <a:ea typeface="Times New Roman" panose="02020603050405020304" pitchFamily="18" charset="0"/>
              </a:rPr>
              <a:t>heeft het slikken van foliumzuur geen zin als de zwangerschap meer dan acht weken gevorderd is</a:t>
            </a:r>
            <a:r>
              <a:rPr lang="nl-NL" sz="1800" dirty="0" smtClean="0">
                <a:ea typeface="Times New Roman" panose="02020603050405020304" pitchFamily="18" charset="0"/>
              </a:rPr>
              <a:t>?</a:t>
            </a:r>
            <a:br>
              <a:rPr lang="nl-NL" sz="1800" dirty="0" smtClean="0">
                <a:ea typeface="Times New Roman" panose="02020603050405020304" pitchFamily="18" charset="0"/>
              </a:rPr>
            </a:br>
            <a:endParaRPr lang="nl-NL" sz="1800" dirty="0">
              <a:ea typeface="Calibri" panose="020F0502020204030204" pitchFamily="34" charset="0"/>
              <a:cs typeface="Times New Roman" panose="02020603050405020304" pitchFamily="18" charset="0"/>
            </a:endParaRPr>
          </a:p>
          <a:p>
            <a:endParaRPr lang="nl-NL" dirty="0"/>
          </a:p>
        </p:txBody>
      </p:sp>
      <p:sp>
        <p:nvSpPr>
          <p:cNvPr id="4" name="Tekstvak 3"/>
          <p:cNvSpPr txBox="1"/>
          <p:nvPr/>
        </p:nvSpPr>
        <p:spPr>
          <a:xfrm>
            <a:off x="1979712" y="2461128"/>
            <a:ext cx="6480720" cy="1200329"/>
          </a:xfrm>
          <a:prstGeom prst="rect">
            <a:avLst/>
          </a:prstGeom>
          <a:noFill/>
        </p:spPr>
        <p:txBody>
          <a:bodyPr wrap="square" rtlCol="0">
            <a:spAutoFit/>
          </a:bodyPr>
          <a:lstStyle/>
          <a:p>
            <a:r>
              <a:rPr lang="nl-NL" i="1" dirty="0">
                <a:solidFill>
                  <a:srgbClr val="0070C0"/>
                </a:solidFill>
              </a:rPr>
              <a:t>Dan weet je zeker dat je voldoende foliumzuur in je bloed hebt op het moment van de bevruchting. Foliumzuur speelt een belangrijke rol bij de vorming van de neurale buis die vanaf de eerste dag na de bevruchting wordt aangelegd.</a:t>
            </a:r>
            <a:endParaRPr lang="nl-NL" dirty="0"/>
          </a:p>
        </p:txBody>
      </p:sp>
      <p:sp>
        <p:nvSpPr>
          <p:cNvPr id="5" name="Tekstvak 4"/>
          <p:cNvSpPr txBox="1"/>
          <p:nvPr/>
        </p:nvSpPr>
        <p:spPr>
          <a:xfrm>
            <a:off x="2048046" y="4541692"/>
            <a:ext cx="5256584" cy="1200329"/>
          </a:xfrm>
          <a:prstGeom prst="rect">
            <a:avLst/>
          </a:prstGeom>
          <a:noFill/>
        </p:spPr>
        <p:txBody>
          <a:bodyPr wrap="square" rtlCol="0">
            <a:spAutoFit/>
          </a:bodyPr>
          <a:lstStyle/>
          <a:p>
            <a:pPr lvl="0"/>
            <a:r>
              <a:rPr lang="nl-NL" i="1" dirty="0">
                <a:solidFill>
                  <a:srgbClr val="0070C0"/>
                </a:solidFill>
              </a:rPr>
              <a:t>Normaal sluit deze buis, waaruit later de hersenen en het ruggenmerg ontstaan, zich tussen de 22</a:t>
            </a:r>
            <a:r>
              <a:rPr lang="nl-NL" i="1" baseline="30000" dirty="0">
                <a:solidFill>
                  <a:srgbClr val="0070C0"/>
                </a:solidFill>
              </a:rPr>
              <a:t>e</a:t>
            </a:r>
            <a:r>
              <a:rPr lang="nl-NL" i="1" dirty="0">
                <a:solidFill>
                  <a:srgbClr val="0070C0"/>
                </a:solidFill>
              </a:rPr>
              <a:t> en 28</a:t>
            </a:r>
            <a:r>
              <a:rPr lang="nl-NL" i="1" baseline="30000" dirty="0">
                <a:solidFill>
                  <a:srgbClr val="0070C0"/>
                </a:solidFill>
              </a:rPr>
              <a:t>e</a:t>
            </a:r>
            <a:r>
              <a:rPr lang="nl-NL" i="1" dirty="0">
                <a:solidFill>
                  <a:srgbClr val="0070C0"/>
                </a:solidFill>
              </a:rPr>
              <a:t> dag van de zwangerschap.</a:t>
            </a:r>
          </a:p>
          <a:p>
            <a:endParaRPr lang="nl-NL" dirty="0"/>
          </a:p>
        </p:txBody>
      </p:sp>
    </p:spTree>
    <p:extLst>
      <p:ext uri="{BB962C8B-B14F-4D97-AF65-F5344CB8AC3E}">
        <p14:creationId xmlns:p14="http://schemas.microsoft.com/office/powerpoint/2010/main" val="14742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zwangere vrouw</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lnSpc>
                <a:spcPct val="107000"/>
              </a:lnSpc>
              <a:spcAft>
                <a:spcPts val="0"/>
              </a:spcAft>
              <a:buNone/>
            </a:pPr>
            <a:r>
              <a:rPr lang="nl-NL" sz="1800" dirty="0">
                <a:ea typeface="Times New Roman" panose="02020603050405020304" pitchFamily="18" charset="0"/>
              </a:rPr>
              <a:t>Opdracht 14.4</a:t>
            </a:r>
            <a:endParaRPr lang="nl-NL" sz="1800" dirty="0">
              <a:ea typeface="Calibri" panose="020F0502020204030204" pitchFamily="34" charset="0"/>
              <a:cs typeface="Times New Roman" panose="02020603050405020304" pitchFamily="18" charset="0"/>
            </a:endParaRPr>
          </a:p>
          <a:p>
            <a:pPr marL="0" indent="0">
              <a:lnSpc>
                <a:spcPct val="107000"/>
              </a:lnSpc>
              <a:spcAft>
                <a:spcPts val="800"/>
              </a:spcAft>
              <a:buSzPts val="1000"/>
              <a:buNone/>
              <a:tabLst>
                <a:tab pos="457200" algn="l"/>
              </a:tabLst>
            </a:pPr>
            <a:r>
              <a:rPr lang="nl-NL" sz="1800" dirty="0" smtClean="0">
                <a:ea typeface="Times New Roman" panose="02020603050405020304" pitchFamily="18" charset="0"/>
              </a:rPr>
              <a:t>A	Waarom </a:t>
            </a:r>
            <a:r>
              <a:rPr lang="nl-NL" sz="1800" dirty="0">
                <a:ea typeface="Times New Roman" panose="02020603050405020304" pitchFamily="18" charset="0"/>
              </a:rPr>
              <a:t>is het voor Anouk belangrijk om voldoende ijzer te </a:t>
            </a:r>
            <a:r>
              <a:rPr lang="nl-NL" sz="1800" dirty="0" smtClean="0">
                <a:ea typeface="Times New Roman" panose="02020603050405020304" pitchFamily="18" charset="0"/>
              </a:rPr>
              <a:t>gebruiken?</a:t>
            </a:r>
            <a:br>
              <a:rPr lang="nl-NL" sz="1800" dirty="0" smtClean="0">
                <a:ea typeface="Times New Roman" panose="02020603050405020304" pitchFamily="18" charset="0"/>
              </a:rPr>
            </a:br>
            <a:endParaRPr lang="nl-NL" sz="1800" dirty="0" smtClean="0">
              <a:ea typeface="Times New Roman" panose="02020603050405020304" pitchFamily="18" charset="0"/>
            </a:endParaRPr>
          </a:p>
          <a:p>
            <a:pPr marL="0" indent="0">
              <a:lnSpc>
                <a:spcPct val="107000"/>
              </a:lnSpc>
              <a:spcAft>
                <a:spcPts val="800"/>
              </a:spcAft>
              <a:buSzPts val="1000"/>
              <a:buNone/>
              <a:tabLst>
                <a:tab pos="457200" algn="l"/>
              </a:tabLst>
            </a:pPr>
            <a:r>
              <a:rPr lang="nl-NL" sz="1800" i="1" dirty="0" smtClean="0">
                <a:solidFill>
                  <a:srgbClr val="0070C0"/>
                </a:solidFill>
                <a:ea typeface="Calibri" panose="020F0502020204030204" pitchFamily="34" charset="0"/>
              </a:rPr>
              <a:t/>
            </a:r>
            <a:br>
              <a:rPr lang="nl-NL" sz="1800" i="1" dirty="0" smtClean="0">
                <a:solidFill>
                  <a:srgbClr val="0070C0"/>
                </a:solidFill>
                <a:ea typeface="Calibri" panose="020F0502020204030204" pitchFamily="34" charset="0"/>
              </a:rPr>
            </a:br>
            <a:r>
              <a:rPr lang="nl-NL" sz="1800" dirty="0" smtClean="0">
                <a:ea typeface="Times New Roman" panose="02020603050405020304" pitchFamily="18" charset="0"/>
                <a:cs typeface="Times New Roman" panose="02020603050405020304" pitchFamily="18" charset="0"/>
              </a:rPr>
              <a:t/>
            </a:r>
            <a:br>
              <a:rPr lang="nl-NL" sz="1800" dirty="0" smtClean="0">
                <a:ea typeface="Times New Roman" panose="02020603050405020304" pitchFamily="18" charset="0"/>
                <a:cs typeface="Times New Roman" panose="02020603050405020304" pitchFamily="18" charset="0"/>
              </a:rPr>
            </a:br>
            <a:endParaRPr lang="nl-NL" sz="1800" dirty="0" smtClean="0">
              <a:ea typeface="Times New Roman" panose="02020603050405020304" pitchFamily="18" charset="0"/>
              <a:cs typeface="Times New Roman" panose="02020603050405020304" pitchFamily="18" charset="0"/>
            </a:endParaRPr>
          </a:p>
          <a:p>
            <a:pPr marL="0" indent="0">
              <a:lnSpc>
                <a:spcPct val="107000"/>
              </a:lnSpc>
              <a:spcAft>
                <a:spcPts val="800"/>
              </a:spcAft>
              <a:buSzPts val="1000"/>
              <a:buNone/>
              <a:tabLst>
                <a:tab pos="457200" algn="l"/>
              </a:tabLst>
            </a:pPr>
            <a:endParaRPr lang="nl-NL" sz="1800" dirty="0">
              <a:ea typeface="Times New Roman" panose="02020603050405020304" pitchFamily="18" charset="0"/>
              <a:cs typeface="Times New Roman" panose="02020603050405020304" pitchFamily="18" charset="0"/>
            </a:endParaRPr>
          </a:p>
          <a:p>
            <a:pPr marL="0" indent="0">
              <a:lnSpc>
                <a:spcPct val="107000"/>
              </a:lnSpc>
              <a:spcAft>
                <a:spcPts val="800"/>
              </a:spcAft>
              <a:buSzPts val="1000"/>
              <a:buNone/>
              <a:tabLst>
                <a:tab pos="457200" algn="l"/>
              </a:tabLst>
            </a:pPr>
            <a:endParaRPr lang="nl-NL" sz="1800" dirty="0" smtClean="0">
              <a:ea typeface="Times New Roman" panose="02020603050405020304" pitchFamily="18" charset="0"/>
              <a:cs typeface="Times New Roman" panose="02020603050405020304" pitchFamily="18" charset="0"/>
            </a:endParaRPr>
          </a:p>
          <a:p>
            <a:pPr marL="0" indent="0">
              <a:lnSpc>
                <a:spcPct val="107000"/>
              </a:lnSpc>
              <a:spcAft>
                <a:spcPts val="800"/>
              </a:spcAft>
              <a:buSzPts val="1000"/>
              <a:buNone/>
              <a:tabLst>
                <a:tab pos="457200" algn="l"/>
              </a:tabLst>
            </a:pPr>
            <a:r>
              <a:rPr lang="nl-NL" sz="1800" dirty="0" smtClean="0">
                <a:ea typeface="Times New Roman" panose="02020603050405020304" pitchFamily="18" charset="0"/>
                <a:cs typeface="Times New Roman" panose="02020603050405020304" pitchFamily="18" charset="0"/>
              </a:rPr>
              <a:t>B</a:t>
            </a:r>
            <a:r>
              <a:rPr lang="nl-NL" sz="1800" dirty="0" smtClean="0">
                <a:ea typeface="Times New Roman" panose="02020603050405020304" pitchFamily="18" charset="0"/>
                <a:cs typeface="Times New Roman" panose="02020603050405020304" pitchFamily="18" charset="0"/>
              </a:rPr>
              <a:t>	</a:t>
            </a:r>
            <a:r>
              <a:rPr lang="nl-NL" sz="1800" dirty="0" smtClean="0">
                <a:ea typeface="Times New Roman" panose="02020603050405020304" pitchFamily="18" charset="0"/>
              </a:rPr>
              <a:t>Leg </a:t>
            </a:r>
            <a:r>
              <a:rPr lang="nl-NL" sz="1800" dirty="0">
                <a:ea typeface="Times New Roman" panose="02020603050405020304" pitchFamily="18" charset="0"/>
              </a:rPr>
              <a:t>uit waarom ze deze voedingsstof beter via de voeding binnen kan krijgen dan via een </a:t>
            </a:r>
            <a:r>
              <a:rPr lang="nl-NL" sz="1800" dirty="0" smtClean="0">
                <a:ea typeface="Times New Roman" panose="02020603050405020304" pitchFamily="18" charset="0"/>
              </a:rPr>
              <a:t>ijzerpreparaat.</a:t>
            </a:r>
            <a:br>
              <a:rPr lang="nl-NL" sz="1800" dirty="0" smtClean="0">
                <a:ea typeface="Times New Roman" panose="02020603050405020304" pitchFamily="18" charset="0"/>
              </a:rPr>
            </a:br>
            <a:r>
              <a:rPr lang="nl-NL" sz="1800" i="1" dirty="0" smtClean="0">
                <a:solidFill>
                  <a:srgbClr val="0070C0"/>
                </a:solidFill>
                <a:ea typeface="Calibri" panose="020F0502020204030204" pitchFamily="34" charset="0"/>
              </a:rPr>
              <a:t/>
            </a:r>
            <a:br>
              <a:rPr lang="nl-NL" sz="1800" i="1" dirty="0" smtClean="0">
                <a:solidFill>
                  <a:srgbClr val="0070C0"/>
                </a:solidFill>
                <a:ea typeface="Calibri" panose="020F0502020204030204" pitchFamily="34" charset="0"/>
              </a:rPr>
            </a:br>
            <a:r>
              <a:rPr lang="nl-NL" sz="1800" dirty="0" smtClean="0">
                <a:ea typeface="Times New Roman" panose="02020603050405020304" pitchFamily="18" charset="0"/>
                <a:cs typeface="Times New Roman" panose="02020603050405020304" pitchFamily="18" charset="0"/>
              </a:rPr>
              <a:t/>
            </a:r>
            <a:br>
              <a:rPr lang="nl-NL" sz="1800" dirty="0" smtClean="0">
                <a:ea typeface="Times New Roman" panose="02020603050405020304" pitchFamily="18" charset="0"/>
                <a:cs typeface="Times New Roman" panose="02020603050405020304" pitchFamily="18" charset="0"/>
              </a:rPr>
            </a:br>
            <a:endParaRPr lang="nl-NL" sz="1800" dirty="0" smtClean="0">
              <a:ea typeface="Times New Roman" panose="02020603050405020304" pitchFamily="18" charset="0"/>
              <a:cs typeface="Times New Roman" panose="02020603050405020304" pitchFamily="18" charset="0"/>
            </a:endParaRPr>
          </a:p>
          <a:p>
            <a:pPr marL="0" indent="0">
              <a:lnSpc>
                <a:spcPct val="107000"/>
              </a:lnSpc>
              <a:spcAft>
                <a:spcPts val="800"/>
              </a:spcAft>
              <a:buSzPts val="1000"/>
              <a:buNone/>
              <a:tabLst>
                <a:tab pos="457200" algn="l"/>
              </a:tabLst>
            </a:pPr>
            <a:r>
              <a:rPr lang="nl-NL" sz="1800" dirty="0" smtClean="0">
                <a:ea typeface="Times New Roman" panose="02020603050405020304" pitchFamily="18" charset="0"/>
                <a:cs typeface="Times New Roman" panose="02020603050405020304" pitchFamily="18" charset="0"/>
              </a:rPr>
              <a:t>C</a:t>
            </a:r>
            <a:r>
              <a:rPr lang="nl-NL" sz="1800" dirty="0" smtClean="0">
                <a:ea typeface="Times New Roman" panose="02020603050405020304" pitchFamily="18" charset="0"/>
                <a:cs typeface="Times New Roman" panose="02020603050405020304" pitchFamily="18" charset="0"/>
              </a:rPr>
              <a:t>	</a:t>
            </a:r>
            <a:r>
              <a:rPr lang="nl-NL" sz="1800" dirty="0" smtClean="0">
                <a:ea typeface="Times New Roman" panose="02020603050405020304" pitchFamily="18" charset="0"/>
              </a:rPr>
              <a:t>Anouk </a:t>
            </a:r>
            <a:r>
              <a:rPr lang="nl-NL" sz="1800" dirty="0">
                <a:ea typeface="Times New Roman" panose="02020603050405020304" pitchFamily="18" charset="0"/>
              </a:rPr>
              <a:t>is absoluut niet dol op melk. Wat kan zij in plaats daarvan nemen om toch voldoende calcium binnen te krijgen</a:t>
            </a:r>
            <a:r>
              <a:rPr lang="nl-NL" sz="1800" dirty="0" smtClean="0">
                <a:ea typeface="Times New Roman" panose="02020603050405020304" pitchFamily="18" charset="0"/>
              </a:rPr>
              <a:t>?</a:t>
            </a:r>
            <a:br>
              <a:rPr lang="nl-NL" sz="1800" dirty="0" smtClean="0">
                <a:ea typeface="Times New Roman" panose="02020603050405020304" pitchFamily="18" charset="0"/>
              </a:rPr>
            </a:br>
            <a:endParaRPr lang="nl-NL" sz="1800" dirty="0"/>
          </a:p>
          <a:p>
            <a:endParaRPr lang="nl-NL" dirty="0"/>
          </a:p>
        </p:txBody>
      </p:sp>
      <p:sp>
        <p:nvSpPr>
          <p:cNvPr id="4" name="Tekstvak 3"/>
          <p:cNvSpPr txBox="1"/>
          <p:nvPr/>
        </p:nvSpPr>
        <p:spPr>
          <a:xfrm>
            <a:off x="2051720" y="2132856"/>
            <a:ext cx="6635080" cy="1754326"/>
          </a:xfrm>
          <a:prstGeom prst="rect">
            <a:avLst/>
          </a:prstGeom>
          <a:noFill/>
        </p:spPr>
        <p:txBody>
          <a:bodyPr wrap="square" rtlCol="0">
            <a:spAutoFit/>
          </a:bodyPr>
          <a:lstStyle/>
          <a:p>
            <a:r>
              <a:rPr lang="nl-NL" i="1" dirty="0">
                <a:solidFill>
                  <a:srgbClr val="0070C0"/>
                </a:solidFill>
                <a:ea typeface="Calibri" panose="020F0502020204030204" pitchFamily="34" charset="0"/>
              </a:rPr>
              <a:t>Tijdens de zwangerschap is er extra ijzer nodig voor de bloedtoename van de moeder en de bloedvorming van de foetus. Bovendien legt de foetus in de laatste maanden een ijzervoorraad in zijn lever aan. Zo kan hij na de geboorte leven van uitsluitend moedermelk, die vrijwel geen ijzer bevat. Een ijzerrijke voeding kan de kans op bloedarmoede verkleinen.</a:t>
            </a:r>
            <a:endParaRPr lang="nl-NL" dirty="0"/>
          </a:p>
        </p:txBody>
      </p:sp>
      <p:sp>
        <p:nvSpPr>
          <p:cNvPr id="5" name="Tekstvak 4"/>
          <p:cNvSpPr txBox="1"/>
          <p:nvPr/>
        </p:nvSpPr>
        <p:spPr>
          <a:xfrm>
            <a:off x="2051720" y="4500120"/>
            <a:ext cx="5760640" cy="646331"/>
          </a:xfrm>
          <a:prstGeom prst="rect">
            <a:avLst/>
          </a:prstGeom>
          <a:noFill/>
        </p:spPr>
        <p:txBody>
          <a:bodyPr wrap="square" rtlCol="0">
            <a:spAutoFit/>
          </a:bodyPr>
          <a:lstStyle/>
          <a:p>
            <a:r>
              <a:rPr lang="nl-NL" i="1" dirty="0">
                <a:solidFill>
                  <a:srgbClr val="0070C0"/>
                </a:solidFill>
                <a:ea typeface="Calibri" panose="020F0502020204030204" pitchFamily="34" charset="0"/>
              </a:rPr>
              <a:t>Het nadeel van een ijzerpreparaat is dat het verstopping kan veroorzaken.</a:t>
            </a:r>
            <a:endParaRPr lang="nl-NL" dirty="0"/>
          </a:p>
        </p:txBody>
      </p:sp>
      <p:sp>
        <p:nvSpPr>
          <p:cNvPr id="6" name="Tekstvak 5"/>
          <p:cNvSpPr txBox="1"/>
          <p:nvPr/>
        </p:nvSpPr>
        <p:spPr>
          <a:xfrm>
            <a:off x="1979712" y="5759389"/>
            <a:ext cx="3456384" cy="646331"/>
          </a:xfrm>
          <a:prstGeom prst="rect">
            <a:avLst/>
          </a:prstGeom>
          <a:noFill/>
        </p:spPr>
        <p:txBody>
          <a:bodyPr wrap="square" rtlCol="0">
            <a:spAutoFit/>
          </a:bodyPr>
          <a:lstStyle/>
          <a:p>
            <a:r>
              <a:rPr lang="nl-NL" i="1" dirty="0">
                <a:solidFill>
                  <a:srgbClr val="0070C0"/>
                </a:solidFill>
                <a:ea typeface="Calibri" panose="020F0502020204030204" pitchFamily="34" charset="0"/>
              </a:rPr>
              <a:t>Yoghurt, kwark, kaas, karnemelk.</a:t>
            </a:r>
          </a:p>
          <a:p>
            <a:endParaRPr lang="nl-NL" dirty="0"/>
          </a:p>
        </p:txBody>
      </p:sp>
    </p:spTree>
    <p:extLst>
      <p:ext uri="{BB962C8B-B14F-4D97-AF65-F5344CB8AC3E}">
        <p14:creationId xmlns:p14="http://schemas.microsoft.com/office/powerpoint/2010/main" val="101083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de les</a:t>
            </a:r>
            <a:endParaRPr lang="nl-NL" dirty="0"/>
          </a:p>
        </p:txBody>
      </p:sp>
      <p:sp>
        <p:nvSpPr>
          <p:cNvPr id="3" name="Tijdelijke aanduiding voor inhoud 2"/>
          <p:cNvSpPr>
            <a:spLocks noGrp="1"/>
          </p:cNvSpPr>
          <p:nvPr>
            <p:ph idx="1"/>
          </p:nvPr>
        </p:nvSpPr>
        <p:spPr>
          <a:xfrm>
            <a:off x="1331640" y="1628800"/>
            <a:ext cx="6635080" cy="3456384"/>
          </a:xfrm>
        </p:spPr>
        <p:txBody>
          <a:bodyPr>
            <a:noAutofit/>
          </a:bodyPr>
          <a:lstStyle/>
          <a:p>
            <a:r>
              <a:rPr lang="nl-NL" sz="2400" dirty="0" smtClean="0"/>
              <a:t>Voeding zuigelingen</a:t>
            </a:r>
          </a:p>
          <a:p>
            <a:r>
              <a:rPr lang="nl-NL" sz="2400" b="1" dirty="0" smtClean="0"/>
              <a:t>Borstvoeding</a:t>
            </a:r>
          </a:p>
          <a:p>
            <a:r>
              <a:rPr lang="nl-NL" sz="2400" dirty="0" smtClean="0"/>
              <a:t>Kunstvoeding</a:t>
            </a:r>
          </a:p>
          <a:p>
            <a:r>
              <a:rPr lang="nl-NL" sz="2400" dirty="0" smtClean="0"/>
              <a:t>Bijvoeding </a:t>
            </a:r>
          </a:p>
          <a:p>
            <a:r>
              <a:rPr lang="nl-NL" sz="2400" dirty="0"/>
              <a:t>G</a:t>
            </a:r>
            <a:r>
              <a:rPr lang="nl-NL" sz="2400" dirty="0" smtClean="0"/>
              <a:t>ebitsverzorging</a:t>
            </a:r>
          </a:p>
          <a:p>
            <a:endParaRPr lang="nl-NL" sz="3200" dirty="0" smtClean="0"/>
          </a:p>
        </p:txBody>
      </p:sp>
    </p:spTree>
    <p:extLst>
      <p:ext uri="{BB962C8B-B14F-4D97-AF65-F5344CB8AC3E}">
        <p14:creationId xmlns:p14="http://schemas.microsoft.com/office/powerpoint/2010/main" val="362414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srcRect l="8589" t="16761" r="54908" b="6072"/>
          <a:stretch/>
        </p:blipFill>
        <p:spPr>
          <a:xfrm>
            <a:off x="2267744" y="656692"/>
            <a:ext cx="4968552" cy="5845355"/>
          </a:xfrm>
          <a:prstGeom prst="rect">
            <a:avLst/>
          </a:prstGeom>
        </p:spPr>
      </p:pic>
      <p:sp>
        <p:nvSpPr>
          <p:cNvPr id="2" name="Titel 1"/>
          <p:cNvSpPr>
            <a:spLocks noGrp="1"/>
          </p:cNvSpPr>
          <p:nvPr>
            <p:ph type="title"/>
          </p:nvPr>
        </p:nvSpPr>
        <p:spPr/>
        <p:txBody>
          <a:bodyPr/>
          <a:lstStyle/>
          <a:p>
            <a:r>
              <a:rPr lang="nl-NL" dirty="0" smtClean="0"/>
              <a:t>Voeding zuigelingen </a:t>
            </a:r>
            <a:r>
              <a:rPr lang="nl-NL" baseline="30000" dirty="0" smtClean="0"/>
              <a:t>(2)</a:t>
            </a:r>
            <a:endParaRPr lang="nl-NL" dirty="0"/>
          </a:p>
        </p:txBody>
      </p:sp>
    </p:spTree>
    <p:extLst>
      <p:ext uri="{BB962C8B-B14F-4D97-AF65-F5344CB8AC3E}">
        <p14:creationId xmlns:p14="http://schemas.microsoft.com/office/powerpoint/2010/main" val="2948033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2422</TotalTime>
  <Words>901</Words>
  <Application>Microsoft Office PowerPoint</Application>
  <PresentationFormat>Diavoorstelling (4:3)</PresentationFormat>
  <Paragraphs>201</Paragraphs>
  <Slides>35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35</vt:i4>
      </vt:variant>
    </vt:vector>
  </HeadingPairs>
  <TitlesOfParts>
    <vt:vector size="39" baseType="lpstr">
      <vt:lpstr>Arial</vt:lpstr>
      <vt:lpstr>Calibri</vt:lpstr>
      <vt:lpstr>Times New Roman</vt:lpstr>
      <vt:lpstr>Kantoorthema</vt:lpstr>
      <vt:lpstr>Voeding bij verschillende doelgroepen en culturen</vt:lpstr>
      <vt:lpstr>Inhoud van de les</vt:lpstr>
      <vt:lpstr>Vragen zwangere vrouw</vt:lpstr>
      <vt:lpstr>Vragen zwangere vrouw</vt:lpstr>
      <vt:lpstr>Vragen zwangere vrouw</vt:lpstr>
      <vt:lpstr>Vragen zwangere vrouw</vt:lpstr>
      <vt:lpstr>Vragen zwangere vrouw</vt:lpstr>
      <vt:lpstr>Inhoud van de les</vt:lpstr>
      <vt:lpstr>Voeding zuigelingen (2)</vt:lpstr>
      <vt:lpstr>Borstvoeding – beschermende werking</vt:lpstr>
      <vt:lpstr>Borstvoeding – geven </vt:lpstr>
      <vt:lpstr>Borstvoeding – samenstelling (1) (2)</vt:lpstr>
      <vt:lpstr>Borstvoeding – samenstelling (1)</vt:lpstr>
      <vt:lpstr>Borstvoeding – aanvullende vitamines (1)</vt:lpstr>
      <vt:lpstr>Borstvoeding - problemen</vt:lpstr>
      <vt:lpstr>Borstvoeding – voeding moeder (2)</vt:lpstr>
      <vt:lpstr>Borstvoeding – voeding moeder (2)</vt:lpstr>
      <vt:lpstr>Borstvoeding – voeding moeder (2)</vt:lpstr>
      <vt:lpstr>Borstvoeding – voeding moeder (2)</vt:lpstr>
      <vt:lpstr>Borstvoeding – bewaren van borstvoeding</vt:lpstr>
      <vt:lpstr>Inhoud van de les</vt:lpstr>
      <vt:lpstr>Kunstvoeding (1)</vt:lpstr>
      <vt:lpstr>Kunstvoeding (1)</vt:lpstr>
      <vt:lpstr>Kunstvoeding (1) - bereiding</vt:lpstr>
      <vt:lpstr>Kunstvoeding (1) - bereiding</vt:lpstr>
      <vt:lpstr>Inhoud van de les</vt:lpstr>
      <vt:lpstr>Bijvoeding (3)</vt:lpstr>
      <vt:lpstr>Bijvoeding (3)</vt:lpstr>
      <vt:lpstr>Bijvoeding (3)</vt:lpstr>
      <vt:lpstr>Rapley</vt:lpstr>
      <vt:lpstr>Rapley</vt:lpstr>
      <vt:lpstr>Inhoud van de les</vt:lpstr>
      <vt:lpstr>Gebitsverzorging(1)</vt:lpstr>
      <vt:lpstr>Opdracht voor volgende week</vt:lpstr>
      <vt:lpstr>Gebruikte bronnen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Merel Verhofstadt</cp:lastModifiedBy>
  <cp:revision>188</cp:revision>
  <cp:lastPrinted>2015-09-16T11:22:19Z</cp:lastPrinted>
  <dcterms:created xsi:type="dcterms:W3CDTF">2013-11-15T15:05:42Z</dcterms:created>
  <dcterms:modified xsi:type="dcterms:W3CDTF">2018-09-20T13:00:55Z</dcterms:modified>
</cp:coreProperties>
</file>